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300" r:id="rId4"/>
    <p:sldId id="258" r:id="rId5"/>
    <p:sldId id="259" r:id="rId6"/>
    <p:sldId id="298" r:id="rId7"/>
    <p:sldId id="285" r:id="rId8"/>
    <p:sldId id="260" r:id="rId9"/>
    <p:sldId id="299" r:id="rId10"/>
    <p:sldId id="284" r:id="rId11"/>
    <p:sldId id="297" r:id="rId12"/>
    <p:sldId id="267" r:id="rId13"/>
    <p:sldId id="283" r:id="rId14"/>
    <p:sldId id="264" r:id="rId15"/>
    <p:sldId id="265" r:id="rId16"/>
    <p:sldId id="279" r:id="rId17"/>
    <p:sldId id="266" r:id="rId18"/>
    <p:sldId id="293" r:id="rId19"/>
    <p:sldId id="291" r:id="rId20"/>
    <p:sldId id="278" r:id="rId21"/>
    <p:sldId id="294" r:id="rId22"/>
    <p:sldId id="262" r:id="rId23"/>
    <p:sldId id="286" r:id="rId24"/>
    <p:sldId id="288" r:id="rId25"/>
    <p:sldId id="287" r:id="rId26"/>
    <p:sldId id="295" r:id="rId27"/>
    <p:sldId id="273" r:id="rId28"/>
    <p:sldId id="290"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BF44"/>
    <a:srgbClr val="0E1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71" autoAdjust="0"/>
  </p:normalViewPr>
  <p:slideViewPr>
    <p:cSldViewPr>
      <p:cViewPr>
        <p:scale>
          <a:sx n="71" d="100"/>
          <a:sy n="71" d="100"/>
        </p:scale>
        <p:origin x="2754" y="594"/>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notesViewPr>
    <p:cSldViewPr>
      <p:cViewPr varScale="1">
        <p:scale>
          <a:sx n="56" d="100"/>
          <a:sy n="56" d="100"/>
        </p:scale>
        <p:origin x="-282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0DC95EF-B1AD-4224-AD9E-634705C97090}" type="datetimeFigureOut">
              <a:rPr lang="en-US"/>
              <a:pPr>
                <a:defRPr/>
              </a:pPr>
              <a:t>6/19/2019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27D1BC9-0CCB-4897-974A-311B6C793E32}" type="slidenum">
              <a:rPr lang="en-US"/>
              <a:pPr>
                <a:defRPr/>
              </a:pPr>
              <a:t>‹#›</a:t>
            </a:fld>
            <a:endParaRPr lang="en-US" dirty="0"/>
          </a:p>
        </p:txBody>
      </p:sp>
    </p:spTree>
    <p:extLst>
      <p:ext uri="{BB962C8B-B14F-4D97-AF65-F5344CB8AC3E}">
        <p14:creationId xmlns:p14="http://schemas.microsoft.com/office/powerpoint/2010/main" val="3933829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grantsolutions.gov/gs/preaward/previewPublicAnnouncement.do?id=55237"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3276DB06-6ED7-4C57-B24F-5CABD255DF13}"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US" altLang="en-US">
                <a:solidFill>
                  <a:srgbClr val="0E1032"/>
                </a:solidFill>
                <a:latin typeface="Tw Cen MT" pitchFamily="34" charset="0"/>
              </a:rPr>
              <a:t>Standardized SDOH data takes the entire process one step further. </a:t>
            </a:r>
            <a:r>
              <a:rPr lang="en-US" altLang="en-US"/>
              <a:t>The difference between structured and standardized data is that </a:t>
            </a:r>
            <a:r>
              <a:rPr lang="en-US" altLang="en-US" b="1"/>
              <a:t>standardized SDOH data</a:t>
            </a:r>
            <a:r>
              <a:rPr lang="en-US" altLang="en-US"/>
              <a:t>, or a common code set with common definitions, can be used by multiple entities activing independently of one another. Yet the data can be aggregated and analyzed across health centers, providers and even payers.  CPT codes are an example of a standardized dataset used for coding types of visits and intensity of visits across providers.  ICD codes are used as a standardized data for documenting medical diagnoses, and thus the overall acuity/complexity of a patient population.  In the case of SDOH data, there is actually a subset of ICD-10 (z-codes) that could offer providers and payers a way to collect (and thus aggregate) data on SDOH in the same way. </a:t>
            </a:r>
          </a:p>
          <a:p>
            <a:pPr eaLnBrk="1" hangingPunct="1">
              <a:lnSpc>
                <a:spcPct val="80000"/>
              </a:lnSpc>
            </a:pPr>
            <a:endParaRPr lang="en-US" altLang="en-US">
              <a:solidFill>
                <a:srgbClr val="0E1032"/>
              </a:solidFill>
              <a:latin typeface="Tw Cen MT" pitchFamily="34" charset="0"/>
            </a:endParaRPr>
          </a:p>
          <a:p>
            <a:pPr eaLnBrk="1" hangingPunct="1">
              <a:lnSpc>
                <a:spcPct val="80000"/>
              </a:lnSpc>
            </a:pPr>
            <a:r>
              <a:rPr lang="en-US" altLang="en-US">
                <a:solidFill>
                  <a:srgbClr val="0E1032"/>
                </a:solidFill>
                <a:latin typeface="Tw Cen MT" pitchFamily="34" charset="0"/>
              </a:rPr>
              <a:t>Homegrown codes may work well at the health center level, but standardized data can support: research on what works for whom; predictive analytics, and negotiating risk-adjusted payment. </a:t>
            </a:r>
          </a:p>
          <a:p>
            <a:pPr eaLnBrk="1" hangingPunct="1">
              <a:lnSpc>
                <a:spcPct val="80000"/>
              </a:lnSpc>
            </a:pPr>
            <a:endParaRPr lang="en-US" altLang="en-US">
              <a:solidFill>
                <a:srgbClr val="0E1032"/>
              </a:solidFill>
              <a:latin typeface="Tw Cen MT" pitchFamily="34" charset="0"/>
            </a:endParaRPr>
          </a:p>
          <a:p>
            <a:pPr eaLnBrk="1" hangingPunct="1">
              <a:lnSpc>
                <a:spcPct val="80000"/>
              </a:lnSpc>
            </a:pPr>
            <a:r>
              <a:rPr lang="en-US" altLang="en-US">
                <a:solidFill>
                  <a:srgbClr val="0E1032"/>
                </a:solidFill>
                <a:latin typeface="Tw Cen MT" pitchFamily="34" charset="0"/>
              </a:rPr>
              <a:t>Moving forward, changes in payment and other policy will require standardizing data across health centers.</a:t>
            </a:r>
          </a:p>
          <a:p>
            <a:pPr eaLnBrk="1" hangingPunct="1"/>
            <a:endParaRPr lang="en-US" altLang="en-US"/>
          </a:p>
        </p:txBody>
      </p:sp>
      <p:sp>
        <p:nvSpPr>
          <p:cNvPr id="4" name="Slide Number Placeholder 3"/>
          <p:cNvSpPr>
            <a:spLocks noGrp="1"/>
          </p:cNvSpPr>
          <p:nvPr>
            <p:ph type="sldNum" sz="quarter" idx="5"/>
          </p:nvPr>
        </p:nvSpPr>
        <p:spPr/>
        <p:txBody>
          <a:bodyPr/>
          <a:lstStyle/>
          <a:p>
            <a:pPr>
              <a:defRPr/>
            </a:pPr>
            <a:fld id="{EE41514E-7C0B-4DEC-9E7E-C47109EEDD27}"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While there is much work being done by others on the process of collecting systematic and structured SDH data (for example the PRAPARE effort), this presentation is mostly focused on the last piece – standardization. Of course, standardized data depend on systematic and structured collection at the health center and patient levels.</a:t>
            </a:r>
          </a:p>
        </p:txBody>
      </p:sp>
      <p:sp>
        <p:nvSpPr>
          <p:cNvPr id="4" name="Slide Number Placeholder 3"/>
          <p:cNvSpPr>
            <a:spLocks noGrp="1"/>
          </p:cNvSpPr>
          <p:nvPr>
            <p:ph type="sldNum" sz="quarter" idx="5"/>
          </p:nvPr>
        </p:nvSpPr>
        <p:spPr/>
        <p:txBody>
          <a:bodyPr/>
          <a:lstStyle/>
          <a:p>
            <a:pPr>
              <a:defRPr/>
            </a:pPr>
            <a:fld id="{C1AB98D8-916A-4F8B-ACC8-651E1EB4D1EB}"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Data collected and coded in a systematic, structured, and standardized way can support clinical practice, payment reform and policy change efforts.</a:t>
            </a:r>
          </a:p>
          <a:p>
            <a:endParaRPr lang="en-US" altLang="en-US"/>
          </a:p>
          <a:p>
            <a:r>
              <a:rPr lang="en-US" altLang="en-US"/>
              <a:t>In this presentation, we are not focusing on the use of data for clinical practice as that is being done by others.  This presentation is focusing on the use of “Triple S” SDOH data for payment reform and policy change. </a:t>
            </a:r>
          </a:p>
        </p:txBody>
      </p:sp>
      <p:sp>
        <p:nvSpPr>
          <p:cNvPr id="4" name="Slide Number Placeholder 3"/>
          <p:cNvSpPr>
            <a:spLocks noGrp="1"/>
          </p:cNvSpPr>
          <p:nvPr>
            <p:ph type="sldNum" sz="quarter" idx="5"/>
          </p:nvPr>
        </p:nvSpPr>
        <p:spPr/>
        <p:txBody>
          <a:bodyPr/>
          <a:lstStyle/>
          <a:p>
            <a:pPr>
              <a:defRPr/>
            </a:pPr>
            <a:fld id="{6DC680AE-0DE6-489E-9774-1EA4F69313AC}"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Through standardized SDOH data collection and coding, value-based care models can be adapted to reflect the underlying reality that safety-net providers experience: that  medical </a:t>
            </a:r>
            <a:r>
              <a:rPr lang="en-US" altLang="en-US" b="1"/>
              <a:t>and</a:t>
            </a:r>
            <a:r>
              <a:rPr lang="en-US" altLang="en-US"/>
              <a:t> social acuity influence intensiveness of care and health outcomes.</a:t>
            </a:r>
          </a:p>
          <a:p>
            <a:endParaRPr lang="en-US" altLang="en-US"/>
          </a:p>
          <a:p>
            <a:r>
              <a:rPr lang="en-US" altLang="en-US"/>
              <a:t>Health centers could work with their payers to use this data to adjust payment based on SDOH.  The following slides will walk through examples of how SDOH data could be used to adjust payments such as Pay for Performance, Care Management Payments, and Capitation Contracts.</a:t>
            </a:r>
          </a:p>
        </p:txBody>
      </p:sp>
      <p:sp>
        <p:nvSpPr>
          <p:cNvPr id="4" name="Slide Number Placeholder 3"/>
          <p:cNvSpPr>
            <a:spLocks noGrp="1"/>
          </p:cNvSpPr>
          <p:nvPr>
            <p:ph type="sldNum" sz="quarter" idx="5"/>
          </p:nvPr>
        </p:nvSpPr>
        <p:spPr/>
        <p:txBody>
          <a:bodyPr/>
          <a:lstStyle/>
          <a:p>
            <a:pPr>
              <a:defRPr/>
            </a:pPr>
            <a:fld id="{65290362-88A3-4DE3-AFED-CB3B34344949}"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Pay for Performance contracts are common: most health centers have P4P with their plans.</a:t>
            </a:r>
          </a:p>
          <a:p>
            <a:endParaRPr lang="en-US" altLang="en-US"/>
          </a:p>
          <a:p>
            <a:r>
              <a:rPr lang="en-US" altLang="en-US"/>
              <a:t>By using standardized SDOH data, a health center could adjust performance expectations or requirements based on SDOH. According to the National Quality Forum,  it is reasonable to adjust performance requirements where there is a conceptual and evidence-based link to outcomes. </a:t>
            </a:r>
          </a:p>
          <a:p>
            <a:endParaRPr lang="en-US" altLang="en-US"/>
          </a:p>
          <a:p>
            <a:r>
              <a:rPr lang="en-US" altLang="en-US"/>
              <a:t>http://www.qualityforum.org/Publications/2014/08/Risk_Adjustment_for_Socioeconomic_Status_or_Other_Sociodemographic_Factors.aspx</a:t>
            </a:r>
          </a:p>
          <a:p>
            <a:endParaRPr lang="en-US" altLang="en-US"/>
          </a:p>
          <a:p>
            <a:r>
              <a:rPr lang="en-US" altLang="en-US"/>
              <a:t>For example, take the outcome of preventable ED visits. There is not a conceptual reason that race would influence ED visit rates, so no adjustment should be done. However, there is a conceptual link between housing instability and preventable ED visits, so ED visit rate expectations should potentially be adjusted (i.e., expect higher rates before assessing a penalty or paying a reward for dropping below a threshold) for a population with high prevalence of homelessness.  NQF is careful to remind that in both cases of race and homelessness, the data should be stratified and watched carefully to assess health disparities.  </a:t>
            </a:r>
          </a:p>
        </p:txBody>
      </p:sp>
      <p:sp>
        <p:nvSpPr>
          <p:cNvPr id="4" name="Slide Number Placeholder 3"/>
          <p:cNvSpPr>
            <a:spLocks noGrp="1"/>
          </p:cNvSpPr>
          <p:nvPr>
            <p:ph type="sldNum" sz="quarter" idx="5"/>
          </p:nvPr>
        </p:nvSpPr>
        <p:spPr/>
        <p:txBody>
          <a:bodyPr/>
          <a:lstStyle/>
          <a:p>
            <a:pPr>
              <a:defRPr/>
            </a:pPr>
            <a:fld id="{84E87684-B7D3-4713-8EC1-050A45603305}"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Care management payments are often used by payers to give providers supplemental funding for performing the additional function of care management and coordination that is critical to keeping patients, and especially high-risk patients, out of the hospital, but has not traditionally been a reimbursed service for primary care.  </a:t>
            </a:r>
          </a:p>
          <a:p>
            <a:endParaRPr lang="en-US" altLang="en-US"/>
          </a:p>
          <a:p>
            <a:r>
              <a:rPr lang="en-US" altLang="en-US"/>
              <a:t>Acknowledging the value of this service that primary care provides, Medicare has recently introduced care management and coordination payment CPT codes that can be billed monthly as a per beneficiary per month payment.</a:t>
            </a:r>
          </a:p>
          <a:p>
            <a:endParaRPr lang="en-US" altLang="en-US"/>
          </a:p>
          <a:p>
            <a:r>
              <a:rPr lang="en-US" altLang="en-US"/>
              <a:t>In Medicaid programs, many states pay supplemental Medicaid Health Home payments for care management and coordination.  Due to the fact that social acuity can intensify the nature --and ultimately time and expertise required to care manage and coordinate care for patients, many states have decided to tier these payments based on social factors.  </a:t>
            </a:r>
          </a:p>
          <a:p>
            <a:endParaRPr lang="en-US" altLang="en-US"/>
          </a:p>
          <a:p>
            <a:r>
              <a:rPr lang="en-US" altLang="en-US"/>
              <a:t>For example, an early Health Homes program in Minnesota adjusted PCHH payments upward by 15% for patients with a behavioral health condition and by 15% for patients treated in a language other than English. </a:t>
            </a:r>
          </a:p>
          <a:p>
            <a:endParaRPr lang="en-US" altLang="en-US"/>
          </a:p>
          <a:p>
            <a:r>
              <a:rPr lang="en-US" altLang="en-US"/>
              <a:t>In another example, New York State Health Homes adjusts payments per member per month (PMPM) payments based on SDOH. While NY uses a risk assessment algorithm for determining an acuity score which is multiplied by a PMPM base payment to determine the exact payment amounts, the important notion is that factors including incarceration, homelessness, and interpersonal violence influence adjustments to the PCHH payments that providers receive.  </a:t>
            </a:r>
          </a:p>
          <a:p>
            <a:r>
              <a:rPr lang="en-US" altLang="en-US"/>
              <a:t>This excel sheet shows the range of PMPM rates paid in NY’s Health Home program: Health Home Rate summary table: http://www.health.ny.gov/health_care/medicaid/program/medicaid_health_homes/docs/ 2012-10-01_hh_payment_calculations.xls</a:t>
            </a:r>
          </a:p>
        </p:txBody>
      </p:sp>
      <p:sp>
        <p:nvSpPr>
          <p:cNvPr id="4" name="Slide Number Placeholder 3"/>
          <p:cNvSpPr>
            <a:spLocks noGrp="1"/>
          </p:cNvSpPr>
          <p:nvPr>
            <p:ph type="sldNum" sz="quarter" idx="5"/>
          </p:nvPr>
        </p:nvSpPr>
        <p:spPr/>
        <p:txBody>
          <a:bodyPr/>
          <a:lstStyle/>
          <a:p>
            <a:pPr>
              <a:defRPr/>
            </a:pPr>
            <a:fld id="{3D0596B5-00E8-47EB-8856-C6465DD55C2B}"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addition, standardized SDOH data can also be used to adjust payment of capitation contracts. </a:t>
            </a:r>
          </a:p>
          <a:p>
            <a:endParaRPr lang="en-US" altLang="en-US"/>
          </a:p>
          <a:p>
            <a:r>
              <a:rPr lang="en-US" altLang="en-US"/>
              <a:t>Current Medicaid rate setting doesn’t take social acuity into account, although there is evidence to suggest that perhaps it should.</a:t>
            </a:r>
            <a:r>
              <a:rPr lang="en-US" altLang="en-US">
                <a:solidFill>
                  <a:srgbClr val="0E1032"/>
                </a:solidFill>
              </a:rPr>
              <a:t> Medicare Advantage, a capitation product in Medicare, uses CMS Hierarchical Condition Category model for capitation rates. Starting in 2014, Medicare Advantage began risk-adjustment for poverty (using Medicaid eligibility as a proxy), which resulted in higher payments for beneficiaries who were dual eligible for Medicare and Medicaid. The current model still underpredicts costs for 30–40 percent of community-dwelling, low medical acuity dual-eligible population …. We would hypothesize that incorporating social acuity data into the HCC system could help to ensure that providers receive sufficient reimbursement for this population. </a:t>
            </a:r>
          </a:p>
          <a:p>
            <a:endParaRPr lang="en-US" altLang="en-US"/>
          </a:p>
          <a:p>
            <a:r>
              <a:rPr lang="en-US" altLang="en-US"/>
              <a:t>Based on what we know about SDOH being strong predictors of health outcomes, there is a case to be built for risk adjustment of capitation rates using SDOH data, the same way that rates are adjusted for other factors, like age, sex, and disability.</a:t>
            </a:r>
          </a:p>
          <a:p>
            <a:endParaRPr lang="en-US" altLang="en-US"/>
          </a:p>
          <a:p>
            <a:r>
              <a:rPr lang="en-US" altLang="en-US"/>
              <a:t>A good example of this is work can be found in MassHealth, which is the name for Medicaid in Massachusetts. MassHealth is proposing risk adjusting Managed Care Organizations/Accountable Care Organizations global capitation rates based on select social factors, including housing instability and neighborhood level economic stability.</a:t>
            </a:r>
          </a:p>
        </p:txBody>
      </p:sp>
      <p:sp>
        <p:nvSpPr>
          <p:cNvPr id="4" name="Slide Number Placeholder 3"/>
          <p:cNvSpPr>
            <a:spLocks noGrp="1"/>
          </p:cNvSpPr>
          <p:nvPr>
            <p:ph type="sldNum" sz="quarter" idx="5"/>
          </p:nvPr>
        </p:nvSpPr>
        <p:spPr/>
        <p:txBody>
          <a:bodyPr/>
          <a:lstStyle/>
          <a:p>
            <a:pPr>
              <a:defRPr/>
            </a:pPr>
            <a:fld id="{15ABF469-C329-4DB5-AB3C-6AE434F26522}"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Without standardized SDOH data, policy change can’t happen! This is because policy change requires aggregating data across multiple systems and populations to make a compelling case to policymakers. </a:t>
            </a:r>
          </a:p>
          <a:p>
            <a:endParaRPr lang="en-US" altLang="en-US"/>
          </a:p>
          <a:p>
            <a:r>
              <a:rPr lang="en-US" altLang="en-US"/>
              <a:t>Standardized SDOH data can influence policy to address SDOH through prevention efforts and to ensure the safety-net has sufficient resources and protections to create equity in health outcomes.</a:t>
            </a:r>
          </a:p>
          <a:p>
            <a:endParaRPr lang="en-US" altLang="en-US"/>
          </a:p>
          <a:p>
            <a:r>
              <a:rPr lang="en-US" altLang="en-US"/>
              <a:t>An example is E-codes, a standardized code set that emergency rooms began using in the 1990s to capture (in standardized form!) environmental events, circumstances, and conditions that were the cause injury. Once this data was included in discharge data collected and aggregated in hospitals, the information was used to understand the underlying causes of injuries, and then to set policies to better prevent injury. The collection, aggregation, and analysis of e-codes led to policy mandates for pool and firearm safety.</a:t>
            </a:r>
          </a:p>
          <a:p>
            <a:endParaRPr lang="en-US" altLang="en-US"/>
          </a:p>
          <a:p>
            <a:r>
              <a:rPr lang="en-US" altLang="en-US"/>
              <a:t>Of course, having standardized e-code data also allowed evaluation of the effectiveness of policy changes.</a:t>
            </a:r>
          </a:p>
          <a:p>
            <a:endParaRPr lang="en-US" altLang="en-US"/>
          </a:p>
          <a:p>
            <a:endParaRPr lang="en-US" altLang="en-US"/>
          </a:p>
        </p:txBody>
      </p:sp>
      <p:sp>
        <p:nvSpPr>
          <p:cNvPr id="4" name="Slide Number Placeholder 3"/>
          <p:cNvSpPr>
            <a:spLocks noGrp="1"/>
          </p:cNvSpPr>
          <p:nvPr>
            <p:ph type="sldNum" sz="quarter" idx="5"/>
          </p:nvPr>
        </p:nvSpPr>
        <p:spPr/>
        <p:txBody>
          <a:bodyPr/>
          <a:lstStyle/>
          <a:p>
            <a:pPr>
              <a:defRPr/>
            </a:pPr>
            <a:fld id="{055352EF-680D-463E-8DC0-202902C3A6D4}"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SDOH data can also inform policies that advance health equity. With better understanding of SDOH across health centers, policies are more likely to ensure the safety-net has sufficient resources and protections to create equity in health outcomes.</a:t>
            </a:r>
          </a:p>
          <a:p>
            <a:endParaRPr lang="en-US" altLang="en-US"/>
          </a:p>
          <a:p>
            <a:r>
              <a:rPr lang="en-US" altLang="en-US"/>
              <a:t>This could be at the Medicaid health plan level (i.e., ensuring their capitation rates from the State are sufficient to account for the medical and social acuity of their beneficiary population. </a:t>
            </a:r>
          </a:p>
          <a:p>
            <a:endParaRPr lang="en-US" altLang="en-US"/>
          </a:p>
          <a:p>
            <a:r>
              <a:rPr lang="en-US" altLang="en-US"/>
              <a:t>This could be at the provider level, such as for making a quantitative case for keeping/increasing funding for health centers serving vulnerable populations.  Clearly quantifying the prevalence of vulnerability can  help policymakers to prioritize funding for CHCs.  </a:t>
            </a:r>
          </a:p>
          <a:p>
            <a:endParaRPr lang="en-US" altLang="en-US"/>
          </a:p>
          <a:p>
            <a:r>
              <a:rPr lang="en-US" altLang="en-US"/>
              <a:t>By collecting and studying SDOH and health data, health centers may also be an important voice in making a policy case for investment in programs, such as universal pre-school or adult literacy programs, that might be correlated with improved health outcomes.</a:t>
            </a:r>
          </a:p>
        </p:txBody>
      </p:sp>
      <p:sp>
        <p:nvSpPr>
          <p:cNvPr id="4" name="Slide Number Placeholder 3"/>
          <p:cNvSpPr>
            <a:spLocks noGrp="1"/>
          </p:cNvSpPr>
          <p:nvPr>
            <p:ph type="sldNum" sz="quarter" idx="5"/>
          </p:nvPr>
        </p:nvSpPr>
        <p:spPr/>
        <p:txBody>
          <a:bodyPr/>
          <a:lstStyle/>
          <a:p>
            <a:pPr>
              <a:defRPr/>
            </a:pPr>
            <a:fld id="{C768F3A0-ADBA-4852-AFAA-9854BDEAFE41}"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addition to policy change, standardized SDOH data can be mined to answer pressing research questions. Research on SDH can help health centers better understand what efforts work well for different populations and target interventions accordingly.</a:t>
            </a:r>
          </a:p>
          <a:p>
            <a:endParaRPr lang="en-US" altLang="en-US"/>
          </a:p>
          <a:p>
            <a:r>
              <a:rPr lang="en-US" altLang="en-US"/>
              <a:t>For example, researchers have found that hypoglycemia increases toward the end of the month, when patients begin to run out of food stamps. Both SDH and health data were necessary for researchers to make this connection. It would have been a lost opportunity to try to treat hypoglycemia through just medical interventions when the underlying cause was a resource constraint for buying food. </a:t>
            </a:r>
          </a:p>
          <a:p>
            <a:endParaRPr lang="en-US" altLang="en-US"/>
          </a:p>
        </p:txBody>
      </p:sp>
      <p:sp>
        <p:nvSpPr>
          <p:cNvPr id="4" name="Slide Number Placeholder 3"/>
          <p:cNvSpPr>
            <a:spLocks noGrp="1"/>
          </p:cNvSpPr>
          <p:nvPr>
            <p:ph type="sldNum" sz="quarter" idx="5"/>
          </p:nvPr>
        </p:nvSpPr>
        <p:spPr/>
        <p:txBody>
          <a:bodyPr/>
          <a:lstStyle/>
          <a:p>
            <a:pPr>
              <a:defRPr/>
            </a:pPr>
            <a:fld id="{BED28E8B-C0E6-4C54-B37F-FB1F0FFC1266}"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purpose of this slide deck is to equip health center stakeholders and key decision makers with the motivation, knowledge, and ability to collect and use systematic, structured, standardized, social determinants of health (SDOH) data. </a:t>
            </a:r>
          </a:p>
          <a:p>
            <a:endParaRPr lang="en-US" altLang="en-US"/>
          </a:p>
          <a:p>
            <a:r>
              <a:rPr lang="en-US" altLang="en-US"/>
              <a:t>This slide deck will primarily focus on the “why” of collecting SDOH data, in particular standardized data. What are the benefits to the health center, and more broadly, of collecting this data? </a:t>
            </a:r>
          </a:p>
        </p:txBody>
      </p:sp>
      <p:sp>
        <p:nvSpPr>
          <p:cNvPr id="4" name="Slide Number Placeholder 3"/>
          <p:cNvSpPr>
            <a:spLocks noGrp="1"/>
          </p:cNvSpPr>
          <p:nvPr>
            <p:ph type="sldNum" sz="quarter" idx="5"/>
          </p:nvPr>
        </p:nvSpPr>
        <p:spPr/>
        <p:txBody>
          <a:bodyPr/>
          <a:lstStyle/>
          <a:p>
            <a:pPr>
              <a:defRPr/>
            </a:pPr>
            <a:fld id="{7BAD3C0B-DCCD-4D53-948B-86FD247031EB}"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movement toward developing a standardized process for coding SDOH data is still working to identify the right tools. </a:t>
            </a:r>
          </a:p>
          <a:p>
            <a:pPr eaLnBrk="1" hangingPunct="1"/>
            <a:endParaRPr lang="en-US" altLang="en-US"/>
          </a:p>
          <a:p>
            <a:pPr eaLnBrk="1" hangingPunct="1"/>
            <a:r>
              <a:rPr lang="en-US" altLang="en-US"/>
              <a:t>However, ICD-10 Z-codes are one promising option that health centers can use. The Z-codes have the advantage of not starting a codeset from scratch. ICD is widely used by both providers and payers, and already has a defined place in the EHR.</a:t>
            </a:r>
          </a:p>
          <a:p>
            <a:pPr eaLnBrk="1" hangingPunct="1"/>
            <a:endParaRPr lang="en-US" altLang="en-US"/>
          </a:p>
          <a:p>
            <a:pPr eaLnBrk="1" hangingPunct="1"/>
            <a:r>
              <a:rPr lang="en-US" altLang="en-US"/>
              <a:t>Here are few examples of SDOH domains that have a matching, or close match with ICD-10 z-codes. </a:t>
            </a:r>
          </a:p>
        </p:txBody>
      </p:sp>
      <p:sp>
        <p:nvSpPr>
          <p:cNvPr id="4" name="Slide Number Placeholder 3"/>
          <p:cNvSpPr>
            <a:spLocks noGrp="1"/>
          </p:cNvSpPr>
          <p:nvPr>
            <p:ph type="sldNum" sz="quarter" idx="5"/>
          </p:nvPr>
        </p:nvSpPr>
        <p:spPr/>
        <p:txBody>
          <a:bodyPr/>
          <a:lstStyle/>
          <a:p>
            <a:pPr>
              <a:defRPr/>
            </a:pPr>
            <a:fld id="{530BBAA5-7919-498C-B415-3C5699B34B9A}"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However, not all SDOH domains have a good matching ICD-10 Z-code: transportation, refugee status, farmworker status</a:t>
            </a:r>
          </a:p>
          <a:p>
            <a:pPr eaLnBrk="1" hangingPunct="1"/>
            <a:endParaRPr lang="en-US" altLang="en-US"/>
          </a:p>
          <a:p>
            <a:pPr eaLnBrk="1" hangingPunct="1"/>
            <a:r>
              <a:rPr lang="en-US" altLang="en-US"/>
              <a:t>In addition, some Z-Codes are not explicitly defined, and could be applied to more than one SDOH domain.</a:t>
            </a:r>
          </a:p>
          <a:p>
            <a:pPr eaLnBrk="1" hangingPunct="1"/>
            <a:endParaRPr lang="en-US" altLang="en-US"/>
          </a:p>
          <a:p>
            <a:pPr eaLnBrk="1" hangingPunct="1"/>
            <a:r>
              <a:rPr lang="en-US" altLang="en-US"/>
              <a:t>Ideally, ICD11 would include all the z-codes needed for SDOH documentation. Researchers at UCSF SIREN and NACHC and JSI/HITEQ are trying to build a case for modifying ICD-11 to better capture SDOH data in standardized form.</a:t>
            </a:r>
          </a:p>
          <a:p>
            <a:pPr eaLnBrk="1" hangingPunct="1"/>
            <a:endParaRPr lang="en-US" altLang="en-US"/>
          </a:p>
          <a:p>
            <a:pPr eaLnBrk="1" hangingPunct="1"/>
            <a:r>
              <a:rPr lang="en-US" altLang="en-US"/>
              <a:t>As an interim solution, health centers may need to rely on a mix of ICD-10 with a supplemental interim dataset to fill gaps where ICD-10 z-codes don’t exist. </a:t>
            </a:r>
          </a:p>
        </p:txBody>
      </p:sp>
      <p:sp>
        <p:nvSpPr>
          <p:cNvPr id="4" name="Slide Number Placeholder 3"/>
          <p:cNvSpPr>
            <a:spLocks noGrp="1"/>
          </p:cNvSpPr>
          <p:nvPr>
            <p:ph type="sldNum" sz="quarter" idx="5"/>
          </p:nvPr>
        </p:nvSpPr>
        <p:spPr/>
        <p:txBody>
          <a:bodyPr/>
          <a:lstStyle/>
          <a:p>
            <a:pPr>
              <a:defRPr/>
            </a:pPr>
            <a:fld id="{1C0E6113-3DDA-4D9C-83B1-13FDA8B2FCD7}"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60189D34-D5F2-47F3-B71F-AD10BC428884}"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number of multi-domain SDOH screening tools available. </a:t>
            </a:r>
          </a:p>
          <a:p>
            <a:pPr eaLnBrk="1" hangingPunct="1">
              <a:spcBef>
                <a:spcPct val="0"/>
              </a:spcBef>
            </a:pPr>
            <a:endParaRPr lang="en-US" altLang="en-US"/>
          </a:p>
          <a:p>
            <a:pPr eaLnBrk="1" hangingPunct="1">
              <a:spcBef>
                <a:spcPct val="0"/>
              </a:spcBef>
            </a:pPr>
            <a:r>
              <a:rPr lang="en-US" altLang="en-US"/>
              <a:t>For Health Centers, it makes sense to align with NACHC’s PRAPRE effort so that health centers are working together. </a:t>
            </a:r>
          </a:p>
          <a:p>
            <a:pPr eaLnBrk="1" hangingPunct="1">
              <a:spcBef>
                <a:spcPct val="0"/>
              </a:spcBef>
            </a:pPr>
            <a:endParaRPr lang="en-US" altLang="en-US"/>
          </a:p>
          <a:p>
            <a:pPr eaLnBrk="1" hangingPunct="1">
              <a:spcBef>
                <a:spcPct val="0"/>
              </a:spcBef>
            </a:pPr>
            <a:r>
              <a:rPr lang="en-US" altLang="en-US"/>
              <a:t>The Social Interventions Research &amp; Evaluation Network (SIREN) at the University of California, San Francisco maintains a list on their website. </a:t>
            </a:r>
          </a:p>
          <a:p>
            <a:pPr eaLnBrk="1" hangingPunct="1">
              <a:spcBef>
                <a:spcPct val="0"/>
              </a:spcBef>
            </a:pPr>
            <a:endParaRPr lang="en-US" altLang="en-US"/>
          </a:p>
          <a:p>
            <a:pPr eaLnBrk="1" hangingPunct="1">
              <a:spcBef>
                <a:spcPct val="0"/>
              </a:spcBef>
            </a:pPr>
            <a:r>
              <a:rPr lang="en-US" altLang="en-US"/>
              <a:t>http://sirenetwork.ucsf.edu/tools-resources/metrics-measures-instruments</a:t>
            </a:r>
          </a:p>
          <a:p>
            <a:pPr eaLnBrk="1" hangingPunct="1">
              <a:spcBef>
                <a:spcPct val="0"/>
              </a:spcBef>
            </a:pPr>
            <a:endParaRPr lang="en-US" altLang="en-US"/>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6535914-5F7C-423B-A2C9-DBDAB7F62F49}" type="slidenum">
              <a:rPr lang="en-US" altLang="en-US" smtClean="0"/>
              <a:pPr fontAlgn="base">
                <a:spcBef>
                  <a:spcPct val="0"/>
                </a:spcBef>
                <a:spcAft>
                  <a:spcPct val="0"/>
                </a:spcAft>
                <a:defRPr/>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designing a new EHR template or adapting for additional fields, consider the Three S when determining where, when, and how the information will be collected. </a:t>
            </a:r>
          </a:p>
          <a:p>
            <a:pPr eaLnBrk="1" hangingPunct="1">
              <a:spcBef>
                <a:spcPct val="0"/>
              </a:spcBef>
            </a:pPr>
            <a:endParaRPr lang="en-US" altLang="en-US"/>
          </a:p>
          <a:p>
            <a:pPr eaLnBrk="1" hangingPunct="1">
              <a:spcBef>
                <a:spcPct val="0"/>
              </a:spcBef>
            </a:pPr>
            <a:r>
              <a:rPr lang="en-US" altLang="en-US"/>
              <a:t>Some templates have been developed already </a:t>
            </a:r>
          </a:p>
          <a:p>
            <a:pPr eaLnBrk="1" hangingPunct="1">
              <a:spcBef>
                <a:spcPct val="0"/>
              </a:spcBef>
            </a:pPr>
            <a:endParaRPr lang="en-US" altLang="en-US"/>
          </a:p>
          <a:p>
            <a:pPr eaLnBrk="1" hangingPunct="1">
              <a:spcBef>
                <a:spcPct val="0"/>
              </a:spcBef>
            </a:pPr>
            <a:r>
              <a:rPr lang="en-US" altLang="en-US"/>
              <a:t>For example, PRAPARE has templates for Centricity, NextGen, Epic, and eClinicalWorks</a:t>
            </a:r>
          </a:p>
          <a:p>
            <a:pPr eaLnBrk="1" hangingPunct="1">
              <a:spcBef>
                <a:spcPct val="0"/>
              </a:spcBef>
            </a:pPr>
            <a:endParaRPr lang="en-US" altLang="en-US"/>
          </a:p>
          <a:p>
            <a:pPr eaLnBrk="1" hangingPunct="1">
              <a:spcBef>
                <a:spcPct val="0"/>
              </a:spcBef>
            </a:pPr>
            <a:r>
              <a:rPr lang="en-US" altLang="en-US"/>
              <a:t>Of this list, Centricity, NextGen, and Epic are linked to ICD-10 Z-codes where they exist.</a:t>
            </a:r>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C5F4EBF-F8D0-4025-B02B-222413970C14}" type="slidenum">
              <a:rPr lang="en-US" altLang="en-US" smtClean="0"/>
              <a:pPr fontAlgn="base">
                <a:spcBef>
                  <a:spcPct val="0"/>
                </a:spcBef>
                <a:spcAft>
                  <a:spcPct val="0"/>
                </a:spcAft>
                <a:defRPr/>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a:t>There are a few considerations for health centers to take into account as they begin to work toward leveraging SDOH data for value-based payment.</a:t>
            </a:r>
          </a:p>
          <a:p>
            <a:pPr eaLnBrk="1" hangingPunct="1">
              <a:spcBef>
                <a:spcPct val="0"/>
              </a:spcBef>
              <a:defRPr/>
            </a:pPr>
            <a:endParaRPr lang="en-US" altLang="en-US" dirty="0"/>
          </a:p>
          <a:p>
            <a:pPr marL="342900" indent="-342900" eaLnBrk="1" hangingPunct="1">
              <a:buFontTx/>
              <a:buChar char="•"/>
              <a:defRPr/>
            </a:pPr>
            <a:r>
              <a:rPr lang="en-US" altLang="en-US" dirty="0">
                <a:solidFill>
                  <a:srgbClr val="0E1032"/>
                </a:solidFill>
                <a:latin typeface="Tw Cen MT" pitchFamily="34" charset="0"/>
              </a:rPr>
              <a:t>Do you have performance payments linked to outcomes that are affected by social factors? </a:t>
            </a:r>
          </a:p>
          <a:p>
            <a:pPr marL="342900" indent="-342900" eaLnBrk="1" hangingPunct="1">
              <a:buFontTx/>
              <a:buChar char="•"/>
              <a:defRPr/>
            </a:pPr>
            <a:r>
              <a:rPr lang="en-US" altLang="en-US" dirty="0">
                <a:solidFill>
                  <a:srgbClr val="0E1032"/>
                </a:solidFill>
                <a:latin typeface="Tw Cen MT" pitchFamily="34" charset="0"/>
              </a:rPr>
              <a:t>Does Medicaid in your state have a Health Homes program?</a:t>
            </a:r>
          </a:p>
          <a:p>
            <a:pPr marL="342900" indent="-342900" eaLnBrk="1" hangingPunct="1">
              <a:buFontTx/>
              <a:buChar char="•"/>
              <a:defRPr/>
            </a:pPr>
            <a:r>
              <a:rPr lang="en-US" altLang="en-US" dirty="0">
                <a:solidFill>
                  <a:srgbClr val="0E1032"/>
                </a:solidFill>
                <a:latin typeface="Tw Cen MT" pitchFamily="34" charset="0"/>
              </a:rPr>
              <a:t>Do any of your payers pay care management fees? </a:t>
            </a:r>
          </a:p>
          <a:p>
            <a:pPr marL="342900" indent="-342900" eaLnBrk="1" hangingPunct="1">
              <a:buFontTx/>
              <a:buChar char="•"/>
              <a:defRPr/>
            </a:pPr>
            <a:r>
              <a:rPr lang="en-US" altLang="en-US" dirty="0">
                <a:solidFill>
                  <a:srgbClr val="0E1032"/>
                </a:solidFill>
                <a:latin typeface="Tw Cen MT" pitchFamily="34" charset="0"/>
              </a:rPr>
              <a:t>Could you partner with your managed care plan and/or associated ACO on making a case for rates adjusted for social factors? </a:t>
            </a:r>
            <a:endParaRPr lang="en-US" altLang="en-US" dirty="0"/>
          </a:p>
          <a:p>
            <a:pPr eaLnBrk="1" hangingPunct="1">
              <a:spcBef>
                <a:spcPct val="0"/>
              </a:spcBef>
              <a:defRPr/>
            </a:pPr>
            <a:endParaRPr lang="en-US" altLang="en-US" dirty="0"/>
          </a:p>
          <a:p>
            <a:pPr eaLnBrk="1" hangingPunct="1">
              <a:spcBef>
                <a:spcPct val="0"/>
              </a:spcBef>
              <a:defRPr/>
            </a:pPr>
            <a:r>
              <a:rPr lang="en-US" altLang="en-US" dirty="0"/>
              <a:t>Health centers should work with their PCA, HCCN, or consortia to align this work as value-based payment is likely being discussed among these partners.</a:t>
            </a:r>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4D1E075-BFFE-4FF8-B736-524E86544CC0}" type="slidenum">
              <a:rPr lang="en-US" altLang="en-US" smtClean="0"/>
              <a:pPr fontAlgn="base">
                <a:spcBef>
                  <a:spcPct val="0"/>
                </a:spcBef>
                <a:spcAft>
                  <a:spcPct val="0"/>
                </a:spcAft>
                <a:defRPr/>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a:t>Moving forward, health centers can conduct further analytics using SDOH data to explore research questions and influence policy.</a:t>
            </a:r>
          </a:p>
          <a:p>
            <a:pPr eaLnBrk="1" hangingPunct="1">
              <a:spcBef>
                <a:spcPct val="0"/>
              </a:spcBef>
              <a:defRPr/>
            </a:pPr>
            <a:endParaRPr lang="en-US" altLang="en-US" dirty="0"/>
          </a:p>
          <a:p>
            <a:pPr eaLnBrk="1" hangingPunct="1">
              <a:spcBef>
                <a:spcPct val="0"/>
              </a:spcBef>
              <a:defRPr/>
            </a:pPr>
            <a:r>
              <a:rPr lang="en-US" altLang="en-US" dirty="0"/>
              <a:t>Future SDOH research possibilities with better data might help answer the pressing questions of: </a:t>
            </a:r>
          </a:p>
          <a:p>
            <a:pPr eaLnBrk="1" hangingPunct="1">
              <a:spcBef>
                <a:spcPct val="0"/>
              </a:spcBef>
              <a:defRPr/>
            </a:pPr>
            <a:endParaRPr lang="en-US" altLang="en-US" dirty="0"/>
          </a:p>
          <a:p>
            <a:pPr marL="342900" indent="-342900" eaLnBrk="1" hangingPunct="1">
              <a:buFontTx/>
              <a:buChar char="•"/>
              <a:defRPr/>
            </a:pPr>
            <a:r>
              <a:rPr lang="en-US" altLang="en-US" dirty="0">
                <a:latin typeface="+mj-lt"/>
              </a:rPr>
              <a:t>Which social determinants interventions have the greatest impact on health outcomes? </a:t>
            </a:r>
          </a:p>
          <a:p>
            <a:pPr marL="342900" indent="-342900" eaLnBrk="1" hangingPunct="1">
              <a:buFontTx/>
              <a:buChar char="•"/>
              <a:defRPr/>
            </a:pPr>
            <a:r>
              <a:rPr lang="en-US" altLang="en-US" dirty="0">
                <a:latin typeface="+mj-lt"/>
              </a:rPr>
              <a:t>When in the life course is it optimal to intervene?</a:t>
            </a:r>
          </a:p>
          <a:p>
            <a:pPr eaLnBrk="1" hangingPunct="1">
              <a:spcBef>
                <a:spcPct val="0"/>
              </a:spcBef>
              <a:defRPr/>
            </a:pPr>
            <a:endParaRPr lang="en-US" altLang="en-US" dirty="0"/>
          </a:p>
          <a:p>
            <a:pPr eaLnBrk="1" hangingPunct="1">
              <a:spcBef>
                <a:spcPct val="0"/>
              </a:spcBef>
              <a:defRPr/>
            </a:pPr>
            <a:r>
              <a:rPr lang="en-US" altLang="en-US" dirty="0"/>
              <a:t>Health centers can also work to develop in-house analytics and/or consider finding a research partner to aid in this effort.</a:t>
            </a:r>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F3C6CA2-D873-49C2-ADC7-FC0DBA985687}" type="slidenum">
              <a:rPr lang="en-US" altLang="en-US" smtClean="0"/>
              <a:pPr fontAlgn="base">
                <a:spcBef>
                  <a:spcPct val="0"/>
                </a:spcBef>
                <a:spcAft>
                  <a:spcPct val="0"/>
                </a:spcAft>
                <a:defRPr/>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addition to SIREN, there are several other resources that can help health centers take steps toward SDH data collecting and coding.</a:t>
            </a:r>
          </a:p>
          <a:p>
            <a:pPr eaLnBrk="1" hangingPunct="1">
              <a:spcBef>
                <a:spcPct val="0"/>
              </a:spcBef>
            </a:pPr>
            <a:endParaRPr lang="en-US" altLang="en-US"/>
          </a:p>
          <a:p>
            <a:pPr eaLnBrk="1" hangingPunct="1">
              <a:spcBef>
                <a:spcPct val="0"/>
              </a:spcBef>
            </a:pPr>
            <a:r>
              <a:rPr lang="en-US" altLang="en-US"/>
              <a:t>HITEQ has a set of resources on value-based payment as well as resources on many other health IT topics. </a:t>
            </a:r>
          </a:p>
          <a:p>
            <a:pPr eaLnBrk="1" hangingPunct="1">
              <a:spcBef>
                <a:spcPct val="0"/>
              </a:spcBef>
            </a:pPr>
            <a:endParaRPr lang="en-US" altLang="en-US"/>
          </a:p>
          <a:p>
            <a:pPr eaLnBrk="1" hangingPunct="1">
              <a:spcBef>
                <a:spcPct val="0"/>
              </a:spcBef>
            </a:pPr>
            <a:r>
              <a:rPr lang="en-US" altLang="en-US"/>
              <a:t>The PRAPARE Toolkit, from the National Association of Community Health Centers, is a comprehensive guide that provides step-by-step information on collecting SDOH data.</a:t>
            </a:r>
          </a:p>
          <a:p>
            <a:pPr eaLnBrk="1" hangingPunct="1">
              <a:spcBef>
                <a:spcPct val="0"/>
              </a:spcBef>
            </a:pPr>
            <a:endParaRPr lang="en-US" altLang="en-US"/>
          </a:p>
          <a:p>
            <a:pPr eaLnBrk="1" hangingPunct="1">
              <a:spcBef>
                <a:spcPct val="0"/>
              </a:spcBef>
            </a:pPr>
            <a:r>
              <a:rPr lang="en-US" altLang="en-US"/>
              <a:t>For the enabling services side – better documentation of the services provided to address SDH, The Association of Asian Pacific Community Health Organizations (AAPCHO) Enabling Services Accountability Project has tools and resources. </a:t>
            </a:r>
          </a:p>
          <a:p>
            <a:pPr eaLnBrk="1" hangingPunct="1">
              <a:spcBef>
                <a:spcPct val="0"/>
              </a:spcBef>
            </a:pPr>
            <a:r>
              <a:rPr lang="en-US" altLang="en-US"/>
              <a:t> </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38144B7-3444-4A00-8728-41A4F44B86DF}" type="slidenum">
              <a:rPr lang="en-US" altLang="en-US" smtClean="0"/>
              <a:pPr fontAlgn="base">
                <a:spcBef>
                  <a:spcPct val="0"/>
                </a:spcBef>
                <a:spcAft>
                  <a:spcPct val="0"/>
                </a:spcAft>
                <a:defRPr/>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Please feel free to reach out to HITEQ if you have any questions or comments about the information covered in this slide deck. </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BAB7C27-23F8-49C7-B59E-3D8565C45C18}" type="slidenum">
              <a:rPr lang="en-US" altLang="en-US" smtClean="0"/>
              <a:pPr fontAlgn="base">
                <a:spcBef>
                  <a:spcPct val="0"/>
                </a:spcBef>
                <a:spcAft>
                  <a:spcPct val="0"/>
                </a:spcAft>
                <a:defRPr/>
              </a:pPr>
              <a:t>28</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Table of contents</a:t>
            </a:r>
          </a:p>
        </p:txBody>
      </p:sp>
      <p:sp>
        <p:nvSpPr>
          <p:cNvPr id="4" name="Slide Number Placeholder 3"/>
          <p:cNvSpPr>
            <a:spLocks noGrp="1"/>
          </p:cNvSpPr>
          <p:nvPr>
            <p:ph type="sldNum" sz="quarter" idx="5"/>
          </p:nvPr>
        </p:nvSpPr>
        <p:spPr/>
        <p:txBody>
          <a:bodyPr/>
          <a:lstStyle/>
          <a:p>
            <a:pPr>
              <a:defRPr/>
            </a:pPr>
            <a:fld id="{04C8C864-B946-49B7-B634-1A81E30E1004}"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F6EC435-76CE-43C6-983C-BE0AAE352079}"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Health centers grew from the “War on Poverty” initiatives in the 1960s and as such have always had an emphasis on addressing health in the context of addressing poverty and inequality.</a:t>
            </a:r>
          </a:p>
          <a:p>
            <a:endParaRPr lang="en-US" altLang="en-US"/>
          </a:p>
          <a:p>
            <a:r>
              <a:rPr lang="en-US" altLang="en-US"/>
              <a:t>Multiple thought leaders (University of Wisconsin, The Robert Wood Johnson Foundation) estimate that clinical care only accounts for 20% of health outcomes, while social and economic factors, physical environment, and health behaviors account for 80%. In an era where health care providers are being asked to take more responsibility, and sometimes financial accountability, for their assigned and/or attributed populations, addressing SDOH can be both a business strategy and a social justice strategy. http://www.countyhealthrankings.org/sites/default/files/differentPerspectivesForAssigningWeightsToDeterminantsOfHealth.pdf</a:t>
            </a:r>
          </a:p>
          <a:p>
            <a:endParaRPr lang="en-US" altLang="en-US"/>
          </a:p>
          <a:p>
            <a:r>
              <a:rPr lang="en-US" altLang="en-US"/>
              <a:t>While many health centers have since made a shift to focus primarily on the medical model of care, by collecting structured and standardized SDOH data, health centers can return to their social justice roots because this data can be used to advance a social justice agenda (examples: improve policy around social issues, use data to increase/maintain funding for safety net providers and payers, help CHCs to deploy resources more efficiently). </a:t>
            </a:r>
          </a:p>
          <a:p>
            <a:endParaRPr lang="en-US" altLang="en-US"/>
          </a:p>
        </p:txBody>
      </p:sp>
      <p:sp>
        <p:nvSpPr>
          <p:cNvPr id="4" name="Slide Number Placeholder 3"/>
          <p:cNvSpPr>
            <a:spLocks noGrp="1"/>
          </p:cNvSpPr>
          <p:nvPr>
            <p:ph type="sldNum" sz="quarter" idx="5"/>
          </p:nvPr>
        </p:nvSpPr>
        <p:spPr/>
        <p:txBody>
          <a:bodyPr/>
          <a:lstStyle/>
          <a:p>
            <a:pPr>
              <a:defRPr/>
            </a:pPr>
            <a:fld id="{4C999792-D658-4062-BF34-70ABB794046B}"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There is a renewed focus and interest in collecting SDOH.  All of the organizations on this slide have published work on addressing SDOH in healthcare settings.</a:t>
            </a:r>
          </a:p>
          <a:p>
            <a:endParaRPr lang="en-US" altLang="en-US"/>
          </a:p>
          <a:p>
            <a:r>
              <a:rPr lang="en-US" altLang="en-US"/>
              <a:t>CMS has explicitly focused on SDOH through their Accountable Health Communities initiative. </a:t>
            </a:r>
            <a:r>
              <a:rPr lang="en-US" altLang="en-US">
                <a:hlinkClick r:id="rId3"/>
              </a:rPr>
              <a:t>https://www.grantsolutions.gov/gs/preaward/previewPublicAnnouncement.do?id=55237</a:t>
            </a:r>
            <a:endParaRPr lang="en-US" altLang="en-US"/>
          </a:p>
          <a:p>
            <a:endParaRPr lang="en-US" altLang="en-US"/>
          </a:p>
          <a:p>
            <a:r>
              <a:rPr lang="en-US" altLang="en-US"/>
              <a:t>In 2014, the national Academy of Medicine (formerly Institute of Medicine) issued strong recommendations for standardizing the collection of measures of social determinants of health in electronic health records (EHRs).</a:t>
            </a:r>
          </a:p>
          <a:p>
            <a:endParaRPr lang="en-US" altLang="en-US"/>
          </a:p>
          <a:p>
            <a:r>
              <a:rPr lang="en-US" altLang="en-US"/>
              <a:t>IHI includes a role for healthcare in addressing SDH to improve health equity. http://www.ihi.org/resources/Pages/IHIWhitePapers/Achieving-Health-Equity.aspx</a:t>
            </a:r>
          </a:p>
          <a:p>
            <a:endParaRPr lang="en-US" altLang="en-US"/>
          </a:p>
          <a:p>
            <a:r>
              <a:rPr lang="en-US" altLang="en-US"/>
              <a:t>The Surgeon General’s National Prevention Strategy specifically mentions SDOH. </a:t>
            </a:r>
          </a:p>
          <a:p>
            <a:r>
              <a:rPr lang="en-US" altLang="en-US"/>
              <a:t>U.S. Department of Health &amp; Human Services, Office of the Surgeon General. </a:t>
            </a:r>
            <a:r>
              <a:rPr lang="en-US" altLang="en-US" i="1"/>
              <a:t>The national prevention strategy: America's plan for better health and wellness.</a:t>
            </a:r>
            <a:r>
              <a:rPr lang="en-US" altLang="en-US"/>
              <a:t> Washington, DC: National Prevention Council; 2011</a:t>
            </a:r>
          </a:p>
        </p:txBody>
      </p:sp>
      <p:sp>
        <p:nvSpPr>
          <p:cNvPr id="4" name="Slide Number Placeholder 3"/>
          <p:cNvSpPr>
            <a:spLocks noGrp="1"/>
          </p:cNvSpPr>
          <p:nvPr>
            <p:ph type="sldNum" sz="quarter" idx="5"/>
          </p:nvPr>
        </p:nvSpPr>
        <p:spPr/>
        <p:txBody>
          <a:bodyPr/>
          <a:lstStyle/>
          <a:p>
            <a:pPr>
              <a:defRPr/>
            </a:pPr>
            <a:fld id="{6E73D488-E62E-49E5-B644-89ACFA87D0C2}"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a:t>This is the intro slide to the next three slides: </a:t>
            </a:r>
          </a:p>
          <a:p>
            <a:r>
              <a:rPr lang="en-US" altLang="en-US" sz="1100"/>
              <a:t>SDOH data can be collected and used in many different ways. We have created the term “The Triple S” to refer to the different types of SDOH data: systematic SDOH data, structured SDOH data, and standardized SDOH data.</a:t>
            </a:r>
          </a:p>
          <a:p>
            <a:endParaRPr lang="en-US" altLang="en-US" sz="1100"/>
          </a:p>
          <a:p>
            <a:r>
              <a:rPr lang="en-US" altLang="en-US" sz="1100" b="1"/>
              <a:t>Systematic SDOH </a:t>
            </a:r>
            <a:r>
              <a:rPr lang="en-US" altLang="en-US" sz="1100"/>
              <a:t>data result from collecting information on SDOH on all patients, or all patients within a given target population. Many early adopters in collecting SDOH data are collecting it in a qualitative format such as a paper questionnaire before a visit and/or free text notes in the EHR.  Systematically collected data is a great start in helping providers to meet individual patient needs but cannot be aggregated at the practice, healthcare institution or cross-institution level. </a:t>
            </a:r>
          </a:p>
          <a:p>
            <a:endParaRPr lang="en-US" altLang="en-US" sz="1100"/>
          </a:p>
          <a:p>
            <a:r>
              <a:rPr lang="en-US" altLang="en-US" sz="1100"/>
              <a:t>The key distinguishing feature of </a:t>
            </a:r>
            <a:r>
              <a:rPr lang="en-US" altLang="en-US" sz="1100" b="1"/>
              <a:t>Structured SDOH </a:t>
            </a:r>
            <a:r>
              <a:rPr lang="en-US" altLang="en-US" sz="1100"/>
              <a:t>is that data is collected in response to questions with a set of pre-defined responses that correspond to discrete variable values. These discrete values can be aggregated and analyzed across patients.  Structured SDOH data would be most frequently be collected via a form or template and stored as a variable in a database, such as an EHR database. Many health centers have their own process for collecting SDOH data and entering it into an EHR using their own “homegrown” codes. While this  structured data is helpful at the individual health center level, (e.g., to determine what percentage of patients are unstably housed), this data cannot be aggregated across multiple health centers or health centers and other providers within a payer’s database. Each health center can still define and code for housing status differently.</a:t>
            </a:r>
          </a:p>
          <a:p>
            <a:endParaRPr lang="en-US" altLang="en-US" sz="1100"/>
          </a:p>
          <a:p>
            <a:r>
              <a:rPr lang="en-US" altLang="en-US" sz="1100"/>
              <a:t>The difference between structured and standardized data is that </a:t>
            </a:r>
            <a:r>
              <a:rPr lang="en-US" altLang="en-US" sz="1100" b="1"/>
              <a:t>standardized SDOH data</a:t>
            </a:r>
            <a:r>
              <a:rPr lang="en-US" altLang="en-US" sz="1100"/>
              <a:t>, or a common code set with common definitions, can be used by multiple entities activing independently of one another. Yet the data can be aggregated and analyzed across health centers, providers and even payers.  CPT codes are an example of a standardized dataset used for coding intensity of visits across providers.  In the case of SDOH data, a standard dataset like ICD-10 z-codes could offer providers and payers a way to aggregate data on SDOH. </a:t>
            </a:r>
          </a:p>
        </p:txBody>
      </p:sp>
      <p:sp>
        <p:nvSpPr>
          <p:cNvPr id="4" name="Slide Number Placeholder 3"/>
          <p:cNvSpPr>
            <a:spLocks noGrp="1"/>
          </p:cNvSpPr>
          <p:nvPr>
            <p:ph type="sldNum" sz="quarter" idx="5"/>
          </p:nvPr>
        </p:nvSpPr>
        <p:spPr/>
        <p:txBody>
          <a:bodyPr/>
          <a:lstStyle/>
          <a:p>
            <a:pPr>
              <a:defRPr/>
            </a:pPr>
            <a:fld id="{134AA010-C340-46C3-BF75-18DC37A0DB07}"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t>Systematic SDOH </a:t>
            </a:r>
            <a:r>
              <a:rPr lang="en-US" altLang="en-US"/>
              <a:t>data result from collecting information on SDOH on all patients, or all patients within a given target population. Many early adopters in collecting SDOH data are collecting it in a qualitative format such as a paper questionnaire before a visit and/or free text notes in the EHR.  Systematically collected data is a great start in helping providers to meet individual patient needs but cannot be aggregated at the practice, healthcare institution or cross-institution level. </a:t>
            </a:r>
          </a:p>
          <a:p>
            <a:pPr eaLnBrk="1" hangingPunct="1"/>
            <a:endParaRPr lang="en-US" altLang="en-US"/>
          </a:p>
          <a:p>
            <a:pPr eaLnBrk="1" hangingPunct="1"/>
            <a:r>
              <a:rPr lang="en-US" altLang="en-US"/>
              <a:t>Data that are systematically collected and not structured are depicted in this graphic. Each patient has their unique story on the many factors that influence their health. Health centers may be collecting this data in as simple a way as a jotted down note to make sure the patient is referred to a resource. </a:t>
            </a:r>
          </a:p>
          <a:p>
            <a:pPr eaLnBrk="1" hangingPunct="1"/>
            <a:endParaRPr lang="en-US" altLang="en-US"/>
          </a:p>
          <a:p>
            <a:pPr eaLnBrk="1" hangingPunct="1"/>
            <a:r>
              <a:rPr lang="en-US" altLang="en-US"/>
              <a:t>Systematic data can help support patient-level work, like referring patients to specific resources and providing direct service based on SDOH information.</a:t>
            </a:r>
          </a:p>
          <a:p>
            <a:pPr eaLnBrk="1" hangingPunct="1"/>
            <a:endParaRPr lang="en-US" altLang="en-US"/>
          </a:p>
          <a:p>
            <a:pPr eaLnBrk="1" hangingPunct="1"/>
            <a:r>
              <a:rPr lang="en-US" altLang="en-US"/>
              <a:t>There is value in collecting SDOH data for the purpose of meeting patient needs and having providers know they are helping to meet SDOH needs of their patients.  However, health centers can take this data one step further by collecting this information in a structured way. </a:t>
            </a:r>
          </a:p>
        </p:txBody>
      </p:sp>
      <p:sp>
        <p:nvSpPr>
          <p:cNvPr id="4" name="Slide Number Placeholder 3"/>
          <p:cNvSpPr>
            <a:spLocks noGrp="1"/>
          </p:cNvSpPr>
          <p:nvPr>
            <p:ph type="sldNum" sz="quarter" idx="5"/>
          </p:nvPr>
        </p:nvSpPr>
        <p:spPr/>
        <p:txBody>
          <a:bodyPr/>
          <a:lstStyle/>
          <a:p>
            <a:pPr>
              <a:defRPr/>
            </a:pPr>
            <a:fld id="{99FEA9DA-B6A8-4590-99AF-E1A18F6374F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key distinguishing feature of </a:t>
            </a:r>
            <a:r>
              <a:rPr lang="en-US" altLang="en-US" b="1"/>
              <a:t>Structured SDOH </a:t>
            </a:r>
            <a:r>
              <a:rPr lang="en-US" altLang="en-US"/>
              <a:t>is that data is collected in response to questions with a set of pre-defined responses that correspond to discrete variable values. These discrete values can be aggregated and analyzed across patients.  Structured SDOH data would be most frequently be collected via a form or template and stored as a variable in a database, such as an EHR database. </a:t>
            </a:r>
          </a:p>
          <a:p>
            <a:endParaRPr lang="en-US" altLang="en-US"/>
          </a:p>
          <a:p>
            <a:r>
              <a:rPr lang="en-US" altLang="en-US"/>
              <a:t>Many health centers have their own process for collecting SDOH data and entering it into an EHR using their own “homegrown” codes. While this  structured data is helpful at the individual health center level, (e.g., to determine what percentage of patients are unstably housed), this data cannot be aggregated across multiple health centers or health centers and other providers within a payer’s database. Each health center can still define and code for housing status differently.</a:t>
            </a:r>
          </a:p>
          <a:p>
            <a:pPr eaLnBrk="1" hangingPunct="1"/>
            <a:endParaRPr lang="en-US" altLang="en-US">
              <a:solidFill>
                <a:srgbClr val="0E1032"/>
              </a:solidFill>
              <a:latin typeface="Tw Cen MT" pitchFamily="34" charset="0"/>
            </a:endParaRPr>
          </a:p>
          <a:p>
            <a:pPr eaLnBrk="1" hangingPunct="1"/>
            <a:r>
              <a:rPr lang="en-US" altLang="en-US">
                <a:solidFill>
                  <a:srgbClr val="0E1032"/>
                </a:solidFill>
                <a:latin typeface="Tw Cen MT" pitchFamily="34" charset="0"/>
              </a:rPr>
              <a:t>Structured SDOH data is clearly defined, organized, and can be compiled across patients at a given health center to understand SDOH needs across a health center’s patient population. For example, we can quantify the prevalence of certain social needs and potentially design programs or adjust panel sizes to take these social needs, and the intensity of care necessary to address them, into account. </a:t>
            </a:r>
          </a:p>
          <a:p>
            <a:pPr eaLnBrk="1" hangingPunct="1"/>
            <a:endParaRPr lang="en-US" altLang="en-US">
              <a:solidFill>
                <a:srgbClr val="0E1032"/>
              </a:solidFill>
              <a:latin typeface="Tw Cen MT" pitchFamily="34" charset="0"/>
            </a:endParaRPr>
          </a:p>
          <a:p>
            <a:pPr eaLnBrk="1" hangingPunct="1"/>
            <a:r>
              <a:rPr lang="en-US" altLang="en-US">
                <a:solidFill>
                  <a:srgbClr val="0E1032"/>
                </a:solidFill>
                <a:latin typeface="Tw Cen MT" pitchFamily="34" charset="0"/>
              </a:rPr>
              <a:t>Using this type of data to support panel-level adjustments, such making sure providers have balanced panels and that a given panel has the right staff for those patients, can increase provider satisfaction and reduce burnout. </a:t>
            </a:r>
          </a:p>
          <a:p>
            <a:pPr eaLnBrk="1" hangingPunct="1"/>
            <a:endParaRPr lang="en-US" altLang="en-US">
              <a:solidFill>
                <a:srgbClr val="0E1032"/>
              </a:solidFill>
              <a:latin typeface="Tw Cen MT" pitchFamily="34" charset="0"/>
            </a:endParaRPr>
          </a:p>
          <a:p>
            <a:pPr eaLnBrk="1" hangingPunct="1"/>
            <a:r>
              <a:rPr lang="en-US" altLang="en-US">
                <a:solidFill>
                  <a:srgbClr val="0E1032"/>
                </a:solidFill>
                <a:latin typeface="Tw Cen MT" pitchFamily="34" charset="0"/>
              </a:rPr>
              <a:t>Structured SDOH data can also help determine program and partnership priorities by uncovering the priority social determinants – is access to legal assistance the greatest need or partnering with a food pantry?</a:t>
            </a:r>
          </a:p>
          <a:p>
            <a:pPr eaLnBrk="1" hangingPunct="1"/>
            <a:endParaRPr lang="en-US" altLang="en-US"/>
          </a:p>
        </p:txBody>
      </p:sp>
      <p:sp>
        <p:nvSpPr>
          <p:cNvPr id="4" name="Slide Number Placeholder 3"/>
          <p:cNvSpPr>
            <a:spLocks noGrp="1"/>
          </p:cNvSpPr>
          <p:nvPr>
            <p:ph type="sldNum" sz="quarter" idx="5"/>
          </p:nvPr>
        </p:nvSpPr>
        <p:spPr/>
        <p:txBody>
          <a:bodyPr/>
          <a:lstStyle/>
          <a:p>
            <a:pPr>
              <a:defRPr/>
            </a:pPr>
            <a:fld id="{F70ED632-9A01-4599-89A3-F0EB860E231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0AF24E4-1ABF-4514-8244-5AC2617ECE34}" type="datetimeFigureOut">
              <a:rPr lang="en-US"/>
              <a:pPr>
                <a:defRPr/>
              </a:pPr>
              <a:t>6/19/2019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6FEE57-57F9-466E-858C-57CB17B796FD}" type="slidenum">
              <a:rPr lang="en-US"/>
              <a:pPr>
                <a:defRPr/>
              </a:pPr>
              <a:t>‹#›</a:t>
            </a:fld>
            <a:endParaRPr lang="en-US" dirty="0"/>
          </a:p>
        </p:txBody>
      </p:sp>
    </p:spTree>
    <p:extLst>
      <p:ext uri="{BB962C8B-B14F-4D97-AF65-F5344CB8AC3E}">
        <p14:creationId xmlns:p14="http://schemas.microsoft.com/office/powerpoint/2010/main" val="59053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8C4405D-0296-402D-81E9-F8BDE4415A63}" type="datetimeFigureOut">
              <a:rPr lang="en-US"/>
              <a:pPr>
                <a:defRPr/>
              </a:pPr>
              <a:t>6/19/2019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D649A7-6A1D-465F-87BF-A358C6CE7022}" type="slidenum">
              <a:rPr lang="en-US"/>
              <a:pPr>
                <a:defRPr/>
              </a:pPr>
              <a:t>‹#›</a:t>
            </a:fld>
            <a:endParaRPr lang="en-US" dirty="0"/>
          </a:p>
        </p:txBody>
      </p:sp>
    </p:spTree>
    <p:extLst>
      <p:ext uri="{BB962C8B-B14F-4D97-AF65-F5344CB8AC3E}">
        <p14:creationId xmlns:p14="http://schemas.microsoft.com/office/powerpoint/2010/main" val="321430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6BB8DD2-0E93-4929-A737-12CCBD88A790}" type="datetimeFigureOut">
              <a:rPr lang="en-US"/>
              <a:pPr>
                <a:defRPr/>
              </a:pPr>
              <a:t>6/19/2019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148161-8AD6-4D64-8D2A-7BD960D890B4}" type="slidenum">
              <a:rPr lang="en-US"/>
              <a:pPr>
                <a:defRPr/>
              </a:pPr>
              <a:t>‹#›</a:t>
            </a:fld>
            <a:endParaRPr lang="en-US" dirty="0"/>
          </a:p>
        </p:txBody>
      </p:sp>
    </p:spTree>
    <p:extLst>
      <p:ext uri="{BB962C8B-B14F-4D97-AF65-F5344CB8AC3E}">
        <p14:creationId xmlns:p14="http://schemas.microsoft.com/office/powerpoint/2010/main" val="3335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7D653AC-29C6-490A-8A38-BFDDA98ED085}" type="datetimeFigureOut">
              <a:rPr lang="en-US"/>
              <a:pPr>
                <a:defRPr/>
              </a:pPr>
              <a:t>6/19/2019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4609B3-CBDD-436A-A966-ADBA985470D2}" type="slidenum">
              <a:rPr lang="en-US"/>
              <a:pPr>
                <a:defRPr/>
              </a:pPr>
              <a:t>‹#›</a:t>
            </a:fld>
            <a:endParaRPr lang="en-US" dirty="0"/>
          </a:p>
        </p:txBody>
      </p:sp>
    </p:spTree>
    <p:extLst>
      <p:ext uri="{BB962C8B-B14F-4D97-AF65-F5344CB8AC3E}">
        <p14:creationId xmlns:p14="http://schemas.microsoft.com/office/powerpoint/2010/main" val="150441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C0208D5-14BA-404C-9218-75116191291A}" type="datetimeFigureOut">
              <a:rPr lang="en-US"/>
              <a:pPr>
                <a:defRPr/>
              </a:pPr>
              <a:t>6/19/2019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48F40B-8E94-4AD2-A746-2C0E83B2905A}" type="slidenum">
              <a:rPr lang="en-US"/>
              <a:pPr>
                <a:defRPr/>
              </a:pPr>
              <a:t>‹#›</a:t>
            </a:fld>
            <a:endParaRPr lang="en-US" dirty="0"/>
          </a:p>
        </p:txBody>
      </p:sp>
    </p:spTree>
    <p:extLst>
      <p:ext uri="{BB962C8B-B14F-4D97-AF65-F5344CB8AC3E}">
        <p14:creationId xmlns:p14="http://schemas.microsoft.com/office/powerpoint/2010/main" val="3755608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5695E46-18BC-473B-9085-B60CE5C4CB5B}" type="datetimeFigureOut">
              <a:rPr lang="en-US"/>
              <a:pPr>
                <a:defRPr/>
              </a:pPr>
              <a:t>6/19/2019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18CB5A-E436-4657-8267-D691DD2EF49B}" type="slidenum">
              <a:rPr lang="en-US"/>
              <a:pPr>
                <a:defRPr/>
              </a:pPr>
              <a:t>‹#›</a:t>
            </a:fld>
            <a:endParaRPr lang="en-US" dirty="0"/>
          </a:p>
        </p:txBody>
      </p:sp>
    </p:spTree>
    <p:extLst>
      <p:ext uri="{BB962C8B-B14F-4D97-AF65-F5344CB8AC3E}">
        <p14:creationId xmlns:p14="http://schemas.microsoft.com/office/powerpoint/2010/main" val="262831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396AEEE-EC13-4554-ACA4-0F1FA63E24AC}" type="datetimeFigureOut">
              <a:rPr lang="en-US"/>
              <a:pPr>
                <a:defRPr/>
              </a:pPr>
              <a:t>6/19/2019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91D3C8-B4DD-4197-88C1-DF1E6E00D34F}" type="slidenum">
              <a:rPr lang="en-US"/>
              <a:pPr>
                <a:defRPr/>
              </a:pPr>
              <a:t>‹#›</a:t>
            </a:fld>
            <a:endParaRPr lang="en-US" dirty="0"/>
          </a:p>
        </p:txBody>
      </p:sp>
    </p:spTree>
    <p:extLst>
      <p:ext uri="{BB962C8B-B14F-4D97-AF65-F5344CB8AC3E}">
        <p14:creationId xmlns:p14="http://schemas.microsoft.com/office/powerpoint/2010/main" val="230647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2915CD2-924D-4110-909D-30C70662243F}" type="datetimeFigureOut">
              <a:rPr lang="en-US"/>
              <a:pPr>
                <a:defRPr/>
              </a:pPr>
              <a:t>6/19/2019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DFBF9B1-102B-4F8A-A9AB-520BCD1C70DC}" type="slidenum">
              <a:rPr lang="en-US"/>
              <a:pPr>
                <a:defRPr/>
              </a:pPr>
              <a:t>‹#›</a:t>
            </a:fld>
            <a:endParaRPr lang="en-US" dirty="0"/>
          </a:p>
        </p:txBody>
      </p:sp>
    </p:spTree>
    <p:extLst>
      <p:ext uri="{BB962C8B-B14F-4D97-AF65-F5344CB8AC3E}">
        <p14:creationId xmlns:p14="http://schemas.microsoft.com/office/powerpoint/2010/main" val="3394734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69C7F3-83DA-4D62-B080-6591139250DD}" type="datetimeFigureOut">
              <a:rPr lang="en-US"/>
              <a:pPr>
                <a:defRPr/>
              </a:pPr>
              <a:t>6/19/2019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96C5F35-E684-4D5D-B0E0-EAB4752F9F03}" type="slidenum">
              <a:rPr lang="en-US"/>
              <a:pPr>
                <a:defRPr/>
              </a:pPr>
              <a:t>‹#›</a:t>
            </a:fld>
            <a:endParaRPr lang="en-US" dirty="0"/>
          </a:p>
        </p:txBody>
      </p:sp>
    </p:spTree>
    <p:extLst>
      <p:ext uri="{BB962C8B-B14F-4D97-AF65-F5344CB8AC3E}">
        <p14:creationId xmlns:p14="http://schemas.microsoft.com/office/powerpoint/2010/main" val="186767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D3A80ED-BE5C-460C-AF50-2189C8D80556}" type="datetimeFigureOut">
              <a:rPr lang="en-US"/>
              <a:pPr>
                <a:defRPr/>
              </a:pPr>
              <a:t>6/19/2019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D88413-2EDB-4D58-8F22-83E4D4E99AE0}" type="slidenum">
              <a:rPr lang="en-US"/>
              <a:pPr>
                <a:defRPr/>
              </a:pPr>
              <a:t>‹#›</a:t>
            </a:fld>
            <a:endParaRPr lang="en-US" dirty="0"/>
          </a:p>
        </p:txBody>
      </p:sp>
    </p:spTree>
    <p:extLst>
      <p:ext uri="{BB962C8B-B14F-4D97-AF65-F5344CB8AC3E}">
        <p14:creationId xmlns:p14="http://schemas.microsoft.com/office/powerpoint/2010/main" val="421031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9A350D-3BEE-447D-9394-7046A1FBA332}" type="datetimeFigureOut">
              <a:rPr lang="en-US"/>
              <a:pPr>
                <a:defRPr/>
              </a:pPr>
              <a:t>6/19/2019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20E086-0C8C-405D-90D1-1846C546B1D3}" type="slidenum">
              <a:rPr lang="en-US"/>
              <a:pPr>
                <a:defRPr/>
              </a:pPr>
              <a:t>‹#›</a:t>
            </a:fld>
            <a:endParaRPr lang="en-US" dirty="0"/>
          </a:p>
        </p:txBody>
      </p:sp>
    </p:spTree>
    <p:extLst>
      <p:ext uri="{BB962C8B-B14F-4D97-AF65-F5344CB8AC3E}">
        <p14:creationId xmlns:p14="http://schemas.microsoft.com/office/powerpoint/2010/main" val="131948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8BC2D32-16D4-47D9-A899-6BD02BA36FAC}" type="datetimeFigureOut">
              <a:rPr lang="en-US"/>
              <a:pPr>
                <a:defRPr/>
              </a:pPr>
              <a:t>6/19/2019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BDD8536-162A-4F76-8B99-1A04BDBD589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hiteqcenter.org/Resources/ValueBasedPayment/tabid/172/Default.asp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sirenetwork.ucsf.edu/tools/evidence-library?combine=&amp;field_social_determinant_of_heal_tid%5b%5d=106&amp;field_social_determinant_of_heal_tid%5b%5d=111" TargetMode="External"/><Relationship Id="rId5" Type="http://schemas.openxmlformats.org/officeDocument/2006/relationships/hyperlink" Target="http://www.aapcho.org/projects/enabling-services-accountability-project/" TargetMode="External"/><Relationship Id="rId4" Type="http://schemas.openxmlformats.org/officeDocument/2006/relationships/hyperlink" Target="http://www.nachc.org/research-and-data/prapare/toolkit/"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5" name="Subtitle 4"/>
          <p:cNvSpPr>
            <a:spLocks noGrp="1"/>
          </p:cNvSpPr>
          <p:nvPr>
            <p:ph type="subTitle" idx="1"/>
          </p:nvPr>
        </p:nvSpPr>
        <p:spPr/>
        <p:txBody>
          <a:bodyPr/>
          <a:lstStyle/>
          <a:p>
            <a:endParaRPr lang="en-US"/>
          </a:p>
        </p:txBody>
      </p:sp>
      <p:pic>
        <p:nvPicPr>
          <p:cNvPr id="2052" name="Picture 3" title="Title Slide"/>
          <p:cNvPicPr>
            <a:picLocks noChangeAspect="1" noChangeArrowheads="1"/>
          </p:cNvPicPr>
          <p:nvPr/>
        </p:nvPicPr>
        <p:blipFill>
          <a:blip r:embed="rId3">
            <a:extLst>
              <a:ext uri="{28A0092B-C50C-407E-A947-70E740481C1C}">
                <a14:useLocalDpi xmlns:a14="http://schemas.microsoft.com/office/drawing/2010/main" val="0"/>
              </a:ext>
            </a:extLst>
          </a:blip>
          <a:srcRect l="10854"/>
          <a:stretch>
            <a:fillRect/>
          </a:stretch>
        </p:blipFill>
        <p:spPr bwMode="auto">
          <a:xfrm>
            <a:off x="-38319" y="0"/>
            <a:ext cx="92138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title="Title Slide"/>
          <p:cNvSpPr/>
          <p:nvPr/>
        </p:nvSpPr>
        <p:spPr>
          <a:xfrm>
            <a:off x="-38319" y="0"/>
            <a:ext cx="9213850" cy="685800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054" name="Picture 4" title="HITEQ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09838" y="1981200"/>
            <a:ext cx="4560887" cy="188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Box 4" title="Why Collect Standardized Data on Social Determinants of Health?"/>
          <p:cNvSpPr txBox="1">
            <a:spLocks noChangeArrowheads="1"/>
          </p:cNvSpPr>
          <p:nvPr/>
        </p:nvSpPr>
        <p:spPr bwMode="auto">
          <a:xfrm>
            <a:off x="-69850" y="3892550"/>
            <a:ext cx="9213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a:solidFill>
                  <a:srgbClr val="0E1032"/>
                </a:solidFill>
                <a:latin typeface="Tw Cen MT" pitchFamily="34" charset="0"/>
              </a:rPr>
              <a:t>Why Collect Standardized Data on Social Determinants of Health?</a:t>
            </a:r>
          </a:p>
        </p:txBody>
      </p:sp>
      <p:cxnSp>
        <p:nvCxnSpPr>
          <p:cNvPr id="7" name="Straight Connector 6" title="underline"/>
          <p:cNvCxnSpPr/>
          <p:nvPr/>
        </p:nvCxnSpPr>
        <p:spPr>
          <a:xfrm>
            <a:off x="1524000" y="4292600"/>
            <a:ext cx="6003925" cy="0"/>
          </a:xfrm>
          <a:prstGeom prst="line">
            <a:avLst/>
          </a:prstGeom>
          <a:ln w="38100">
            <a:solidFill>
              <a:srgbClr val="0E1032"/>
            </a:solidFill>
          </a:ln>
        </p:spPr>
        <p:style>
          <a:lnRef idx="1">
            <a:schemeClr val="accent1"/>
          </a:lnRef>
          <a:fillRef idx="0">
            <a:schemeClr val="accent1"/>
          </a:fillRef>
          <a:effectRef idx="0">
            <a:schemeClr val="accent1"/>
          </a:effectRef>
          <a:fontRef idx="minor">
            <a:schemeClr val="tx1"/>
          </a:fontRef>
        </p:style>
      </p:cxnSp>
      <p:sp>
        <p:nvSpPr>
          <p:cNvPr id="2057" name="TextBox 1"/>
          <p:cNvSpPr txBox="1">
            <a:spLocks noChangeArrowheads="1"/>
          </p:cNvSpPr>
          <p:nvPr/>
        </p:nvSpPr>
        <p:spPr bwMode="auto">
          <a:xfrm>
            <a:off x="3275013" y="432435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b="1">
                <a:latin typeface="Tw Cen MT" pitchFamily="34" charset="0"/>
              </a:rPr>
              <a:t>March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3200" b="1">
                <a:solidFill>
                  <a:srgbClr val="0E1032"/>
                </a:solidFill>
                <a:latin typeface="Tw Cen MT" pitchFamily="34" charset="0"/>
              </a:rPr>
              <a:t>Standardized SDOH data</a:t>
            </a:r>
          </a:p>
        </p:txBody>
      </p:sp>
      <p:sp>
        <p:nvSpPr>
          <p:cNvPr id="8195" name="Content Placeholder 2"/>
          <p:cNvSpPr>
            <a:spLocks noGrp="1"/>
          </p:cNvSpPr>
          <p:nvPr>
            <p:ph idx="1"/>
          </p:nvPr>
        </p:nvSpPr>
        <p:spPr>
          <a:xfrm>
            <a:off x="419100" y="1600200"/>
            <a:ext cx="6134100" cy="4419600"/>
          </a:xfrm>
        </p:spPr>
        <p:txBody>
          <a:bodyPr/>
          <a:lstStyle/>
          <a:p>
            <a:pPr eaLnBrk="1" hangingPunct="1">
              <a:lnSpc>
                <a:spcPct val="80000"/>
              </a:lnSpc>
              <a:defRPr/>
            </a:pPr>
            <a:r>
              <a:rPr lang="en-US" altLang="en-US" sz="3000" dirty="0">
                <a:solidFill>
                  <a:srgbClr val="0E1032"/>
                </a:solidFill>
                <a:latin typeface="Tw Cen MT" pitchFamily="34" charset="0"/>
              </a:rPr>
              <a:t>Standardized data use a common set of definitions and codes for aggregation across data sources (e.g., multiple health centers, payers)</a:t>
            </a:r>
          </a:p>
          <a:p>
            <a:pPr marL="0" indent="0" eaLnBrk="1" hangingPunct="1">
              <a:lnSpc>
                <a:spcPct val="80000"/>
              </a:lnSpc>
              <a:buFont typeface="Arial" charset="0"/>
              <a:buNone/>
              <a:defRPr/>
            </a:pPr>
            <a:endParaRPr lang="en-US" altLang="en-US" sz="3000" dirty="0">
              <a:solidFill>
                <a:srgbClr val="0E1032"/>
              </a:solidFill>
              <a:latin typeface="Tw Cen MT" pitchFamily="34" charset="0"/>
            </a:endParaRPr>
          </a:p>
          <a:p>
            <a:pPr eaLnBrk="1" hangingPunct="1">
              <a:lnSpc>
                <a:spcPct val="80000"/>
              </a:lnSpc>
              <a:defRPr/>
            </a:pPr>
            <a:r>
              <a:rPr lang="en-US" altLang="en-US" sz="3000" dirty="0">
                <a:solidFill>
                  <a:srgbClr val="0E1032"/>
                </a:solidFill>
                <a:latin typeface="Tw Cen MT" pitchFamily="34" charset="0"/>
              </a:rPr>
              <a:t>Standardized data support:</a:t>
            </a:r>
          </a:p>
          <a:p>
            <a:pPr lvl="1" eaLnBrk="1" hangingPunct="1">
              <a:lnSpc>
                <a:spcPct val="80000"/>
              </a:lnSpc>
              <a:defRPr/>
            </a:pPr>
            <a:r>
              <a:rPr lang="en-US" altLang="en-US" sz="2400" dirty="0">
                <a:solidFill>
                  <a:srgbClr val="0E1032"/>
                </a:solidFill>
                <a:latin typeface="Tw Cen MT" pitchFamily="34" charset="0"/>
              </a:rPr>
              <a:t>Research on what works for whom</a:t>
            </a:r>
          </a:p>
          <a:p>
            <a:pPr lvl="1" eaLnBrk="1" hangingPunct="1">
              <a:lnSpc>
                <a:spcPct val="80000"/>
              </a:lnSpc>
              <a:defRPr/>
            </a:pPr>
            <a:r>
              <a:rPr lang="en-US" altLang="en-US" sz="2400" dirty="0">
                <a:solidFill>
                  <a:srgbClr val="0E1032"/>
                </a:solidFill>
                <a:latin typeface="Tw Cen MT" pitchFamily="34" charset="0"/>
              </a:rPr>
              <a:t>Predictive analytics</a:t>
            </a:r>
          </a:p>
          <a:p>
            <a:pPr lvl="1" eaLnBrk="1" hangingPunct="1">
              <a:lnSpc>
                <a:spcPct val="80000"/>
              </a:lnSpc>
              <a:defRPr/>
            </a:pPr>
            <a:r>
              <a:rPr lang="en-US" altLang="en-US" sz="2400" dirty="0">
                <a:solidFill>
                  <a:srgbClr val="0E1032"/>
                </a:solidFill>
                <a:latin typeface="Tw Cen MT" pitchFamily="34" charset="0"/>
              </a:rPr>
              <a:t>Negotiating for risk-adjusted payment</a:t>
            </a:r>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grpSp>
        <p:nvGrpSpPr>
          <p:cNvPr id="2" name="Group 1" title="Squares"/>
          <p:cNvGrpSpPr/>
          <p:nvPr/>
        </p:nvGrpSpPr>
        <p:grpSpPr>
          <a:xfrm>
            <a:off x="6858000" y="1762125"/>
            <a:ext cx="1720850" cy="3495675"/>
            <a:chOff x="6858000" y="1762125"/>
            <a:chExt cx="1720850" cy="3495675"/>
          </a:xfrm>
        </p:grpSpPr>
        <p:sp>
          <p:nvSpPr>
            <p:cNvPr id="7" name="Rectangle 6"/>
            <p:cNvSpPr/>
            <p:nvPr/>
          </p:nvSpPr>
          <p:spPr>
            <a:xfrm>
              <a:off x="8121650" y="1762125"/>
              <a:ext cx="45720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7489825" y="2354263"/>
              <a:ext cx="457200"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8121650" y="2354263"/>
              <a:ext cx="45720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6858000" y="2963863"/>
              <a:ext cx="4572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7489825" y="2963863"/>
              <a:ext cx="457200"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8121650" y="2963863"/>
              <a:ext cx="45720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6858000" y="3576638"/>
              <a:ext cx="4572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7489825" y="3576638"/>
              <a:ext cx="457200"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8121650" y="3576638"/>
              <a:ext cx="45720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858000" y="4187825"/>
              <a:ext cx="4572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7489825" y="4187825"/>
              <a:ext cx="457200"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a:xfrm>
              <a:off x="8121650" y="4187825"/>
              <a:ext cx="45720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6858000" y="4800600"/>
              <a:ext cx="4572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a:xfrm>
              <a:off x="7489825" y="4800600"/>
              <a:ext cx="457200"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8121650" y="4800600"/>
              <a:ext cx="45720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descr="Standardized SDOH Data - using SDOH data across health centers to inform payment and policy" title="rectangle"/>
          <p:cNvSpPr/>
          <p:nvPr/>
        </p:nvSpPr>
        <p:spPr>
          <a:xfrm>
            <a:off x="415925" y="4549775"/>
            <a:ext cx="6213475" cy="2003425"/>
          </a:xfrm>
          <a:prstGeom prst="rect">
            <a:avLst/>
          </a:prstGeom>
          <a:solidFill>
            <a:schemeClr val="accent3">
              <a:lumMod val="20000"/>
              <a:lumOff val="80000"/>
            </a:schemeClr>
          </a:solidFill>
          <a:ln>
            <a:solidFill>
              <a:srgbClr val="72BF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US" b="1" dirty="0">
                <a:solidFill>
                  <a:srgbClr val="0E1032"/>
                </a:solidFill>
              </a:rPr>
            </a:br>
            <a:r>
              <a:rPr lang="en-US" sz="3600" b="1" dirty="0">
                <a:solidFill>
                  <a:srgbClr val="0E1032"/>
                </a:solidFill>
                <a:latin typeface="Tw Cen MT" panose="020B0602020104020603" pitchFamily="34" charset="0"/>
              </a:rPr>
              <a:t>SDOH data landscape</a:t>
            </a:r>
            <a:br>
              <a:rPr lang="en-US" b="1" dirty="0">
                <a:solidFill>
                  <a:srgbClr val="0E1032"/>
                </a:solidFill>
              </a:rPr>
            </a:br>
            <a:endParaRPr lang="en-US" b="1" dirty="0">
              <a:solidFill>
                <a:srgbClr val="0E1032"/>
              </a:solidFill>
            </a:endParaRP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86200" y="1749425"/>
            <a:ext cx="2438400" cy="7270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Screening and referrals for SDOH</a:t>
            </a:r>
          </a:p>
        </p:txBody>
      </p:sp>
      <p:sp>
        <p:nvSpPr>
          <p:cNvPr id="11" name="Rectangle 10"/>
          <p:cNvSpPr/>
          <p:nvPr/>
        </p:nvSpPr>
        <p:spPr>
          <a:xfrm>
            <a:off x="3886200" y="3065463"/>
            <a:ext cx="2438400" cy="12779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Using SDOH data for population health and panel management</a:t>
            </a:r>
          </a:p>
        </p:txBody>
      </p:sp>
      <p:sp>
        <p:nvSpPr>
          <p:cNvPr id="12" name="Rectangle 11"/>
          <p:cNvSpPr/>
          <p:nvPr/>
        </p:nvSpPr>
        <p:spPr>
          <a:xfrm>
            <a:off x="566738" y="4737100"/>
            <a:ext cx="2820987" cy="641350"/>
          </a:xfrm>
          <a:prstGeom prst="rect">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bg1"/>
                </a:solidFill>
                <a:latin typeface="Tw Cen MT" panose="020B0602020104020603" pitchFamily="34" charset="0"/>
              </a:rPr>
              <a:t>Standardized SDOH data</a:t>
            </a:r>
          </a:p>
        </p:txBody>
      </p:sp>
      <p:sp>
        <p:nvSpPr>
          <p:cNvPr id="14" name="Rectangle 13"/>
          <p:cNvSpPr/>
          <p:nvPr/>
        </p:nvSpPr>
        <p:spPr>
          <a:xfrm>
            <a:off x="3886200" y="5105400"/>
            <a:ext cx="2438400" cy="1187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Using SDOH data across health centers to inform payment and policy</a:t>
            </a:r>
          </a:p>
        </p:txBody>
      </p:sp>
      <p:sp>
        <p:nvSpPr>
          <p:cNvPr id="15" name="Rectangle 14"/>
          <p:cNvSpPr/>
          <p:nvPr/>
        </p:nvSpPr>
        <p:spPr>
          <a:xfrm>
            <a:off x="6934200" y="3082925"/>
            <a:ext cx="2016125" cy="29337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Tw Cen MT" panose="020B0602020104020603" pitchFamily="34" charset="0"/>
              </a:rPr>
              <a:t>Research on interventions to address SDOH in clinical settings</a:t>
            </a:r>
          </a:p>
        </p:txBody>
      </p:sp>
      <p:sp>
        <p:nvSpPr>
          <p:cNvPr id="16" name="Rectangle 15"/>
          <p:cNvSpPr/>
          <p:nvPr/>
        </p:nvSpPr>
        <p:spPr>
          <a:xfrm>
            <a:off x="566738" y="3065463"/>
            <a:ext cx="2820987" cy="727075"/>
          </a:xfrm>
          <a:prstGeom prst="rect">
            <a:avLst/>
          </a:prstGeom>
          <a:solidFill>
            <a:srgbClr val="0E1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bg1"/>
                </a:solidFill>
                <a:latin typeface="Tw Cen MT" panose="020B0602020104020603" pitchFamily="34" charset="0"/>
              </a:rPr>
              <a:t>Structured SDOH data</a:t>
            </a:r>
          </a:p>
        </p:txBody>
      </p:sp>
      <p:sp>
        <p:nvSpPr>
          <p:cNvPr id="17" name="Rectangle 16"/>
          <p:cNvSpPr/>
          <p:nvPr/>
        </p:nvSpPr>
        <p:spPr>
          <a:xfrm>
            <a:off x="566738" y="1749425"/>
            <a:ext cx="2820987" cy="727075"/>
          </a:xfrm>
          <a:prstGeom prst="rect">
            <a:avLst/>
          </a:prstGeom>
          <a:solidFill>
            <a:srgbClr val="0E1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bg1"/>
                </a:solidFill>
                <a:latin typeface="Tw Cen MT" panose="020B0602020104020603" pitchFamily="34" charset="0"/>
              </a:rPr>
              <a:t>Systematic SDOH data</a:t>
            </a:r>
          </a:p>
        </p:txBody>
      </p:sp>
      <p:cxnSp>
        <p:nvCxnSpPr>
          <p:cNvPr id="7" name="Straight Arrow Connector 6" title="arrow"/>
          <p:cNvCxnSpPr>
            <a:stCxn id="17" idx="2"/>
            <a:endCxn id="16" idx="0"/>
          </p:cNvCxnSpPr>
          <p:nvPr/>
        </p:nvCxnSpPr>
        <p:spPr>
          <a:xfrm>
            <a:off x="1978025" y="2476500"/>
            <a:ext cx="0" cy="588963"/>
          </a:xfrm>
          <a:prstGeom prst="straightConnector1">
            <a:avLst/>
          </a:prstGeom>
          <a:ln w="57150">
            <a:solidFill>
              <a:srgbClr val="0E1032"/>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title="arrow"/>
          <p:cNvCxnSpPr>
            <a:stCxn id="16" idx="2"/>
            <a:endCxn id="12" idx="0"/>
          </p:cNvCxnSpPr>
          <p:nvPr/>
        </p:nvCxnSpPr>
        <p:spPr>
          <a:xfrm>
            <a:off x="1978025" y="3792538"/>
            <a:ext cx="0" cy="944562"/>
          </a:xfrm>
          <a:prstGeom prst="straightConnector1">
            <a:avLst/>
          </a:prstGeom>
          <a:ln w="57150">
            <a:solidFill>
              <a:srgbClr val="0E1032"/>
            </a:solidFill>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title="arrow"/>
          <p:cNvCxnSpPr>
            <a:stCxn id="12" idx="2"/>
          </p:cNvCxnSpPr>
          <p:nvPr/>
        </p:nvCxnSpPr>
        <p:spPr>
          <a:xfrm rot="16200000" flipH="1">
            <a:off x="2771775" y="4584700"/>
            <a:ext cx="320675" cy="1908175"/>
          </a:xfrm>
          <a:prstGeom prst="bentConnector2">
            <a:avLst/>
          </a:prstGeom>
          <a:ln w="57150">
            <a:solidFill>
              <a:srgbClr val="72BF44"/>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3200" b="1">
                <a:solidFill>
                  <a:srgbClr val="0E1032"/>
                </a:solidFill>
                <a:latin typeface="Tw Cen MT" pitchFamily="34" charset="0"/>
              </a:rPr>
              <a:t>Applications for standardized SDOH data</a:t>
            </a:r>
          </a:p>
        </p:txBody>
      </p:sp>
      <p:sp>
        <p:nvSpPr>
          <p:cNvPr id="3" name="Content Placeholder 2"/>
          <p:cNvSpPr>
            <a:spLocks noGrp="1"/>
          </p:cNvSpPr>
          <p:nvPr>
            <p:ph idx="1"/>
          </p:nvPr>
        </p:nvSpPr>
        <p:spPr>
          <a:xfrm>
            <a:off x="3810000" y="2438400"/>
            <a:ext cx="4876800" cy="3352800"/>
          </a:xfrm>
        </p:spPr>
        <p:txBody>
          <a:bodyPr rtlCol="0">
            <a:normAutofit lnSpcReduction="10000"/>
          </a:bodyPr>
          <a:lstStyle/>
          <a:p>
            <a:pPr marL="0"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marL="0" indent="0" eaLnBrk="1" fontAlgn="auto" hangingPunct="1">
              <a:spcAft>
                <a:spcPts val="0"/>
              </a:spcAft>
              <a:buFont typeface="Arial" panose="020B0604020202020204" pitchFamily="34" charset="0"/>
              <a:buNone/>
              <a:defRPr/>
            </a:pPr>
            <a:r>
              <a:rPr lang="en-US" dirty="0">
                <a:solidFill>
                  <a:srgbClr val="0E1032"/>
                </a:solidFill>
                <a:latin typeface="Tw Cen MT" panose="020B0602020104020603" pitchFamily="34" charset="0"/>
              </a:rPr>
              <a:t>Payment Reform</a:t>
            </a:r>
          </a:p>
          <a:p>
            <a:pPr marL="0"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marL="0"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marL="0"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marL="0" indent="0" eaLnBrk="1" fontAlgn="auto" hangingPunct="1">
              <a:spcAft>
                <a:spcPts val="0"/>
              </a:spcAft>
              <a:buFont typeface="Arial" panose="020B0604020202020204" pitchFamily="34" charset="0"/>
              <a:buNone/>
              <a:defRPr/>
            </a:pPr>
            <a:r>
              <a:rPr lang="en-US" dirty="0">
                <a:solidFill>
                  <a:srgbClr val="0E1032"/>
                </a:solidFill>
                <a:latin typeface="Tw Cen MT" panose="020B0602020104020603" pitchFamily="34" charset="0"/>
              </a:rPr>
              <a:t>Policy Change</a:t>
            </a:r>
          </a:p>
          <a:p>
            <a:pPr eaLnBrk="1" fontAlgn="auto" hangingPunct="1">
              <a:spcAft>
                <a:spcPts val="0"/>
              </a:spcAft>
              <a:buFont typeface="Arial" panose="020B0604020202020204" pitchFamily="34" charset="0"/>
              <a:buChar char="•"/>
              <a:defRPr/>
            </a:pPr>
            <a:endParaRPr lang="en-US" dirty="0">
              <a:solidFill>
                <a:srgbClr val="0E1032"/>
              </a:solidFill>
              <a:latin typeface="Tw Cen MT" panose="020B0602020104020603" pitchFamily="34" charset="0"/>
            </a:endParaRPr>
          </a:p>
          <a:p>
            <a:pPr eaLnBrk="1" fontAlgn="auto" hangingPunct="1">
              <a:spcAft>
                <a:spcPts val="0"/>
              </a:spcAft>
              <a:buFont typeface="Arial" panose="020B0604020202020204" pitchFamily="34" charset="0"/>
              <a:buChar char="•"/>
              <a:defRPr/>
            </a:pPr>
            <a:endParaRPr lang="en-US" dirty="0">
              <a:solidFill>
                <a:srgbClr val="0E1032"/>
              </a:solidFill>
              <a:latin typeface="Tw Cen MT" panose="020B0602020104020603" pitchFamily="34" charset="0"/>
            </a:endParaRPr>
          </a:p>
          <a:p>
            <a:pPr lvl="2" eaLnBrk="1" fontAlgn="auto" hangingPunct="1">
              <a:spcAft>
                <a:spcPts val="0"/>
              </a:spcAft>
              <a:buFont typeface="Arial" panose="020B0604020202020204" pitchFamily="34" charset="0"/>
              <a:buChar char="•"/>
              <a:defRPr/>
            </a:pPr>
            <a:endParaRPr lang="en-US" dirty="0"/>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pic>
        <p:nvPicPr>
          <p:cNvPr id="13317" name="Picture 5" title="money icon"/>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2701925"/>
            <a:ext cx="1600200" cy="22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title="paper icon"/>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600" y="4695825"/>
            <a:ext cx="2149475" cy="171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Box 7"/>
          <p:cNvSpPr txBox="1">
            <a:spLocks noChangeArrowheads="1"/>
          </p:cNvSpPr>
          <p:nvPr/>
        </p:nvSpPr>
        <p:spPr bwMode="auto">
          <a:xfrm>
            <a:off x="1143000" y="1447800"/>
            <a:ext cx="6934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a:solidFill>
                  <a:srgbClr val="0E1032"/>
                </a:solidFill>
                <a:latin typeface="Tw Cen MT" pitchFamily="34" charset="0"/>
              </a:rPr>
              <a:t>Data collected and coded in a systematic, structured, standardized way support: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725613" y="274638"/>
            <a:ext cx="7113587" cy="1143000"/>
          </a:xfrm>
        </p:spPr>
        <p:txBody>
          <a:bodyPr/>
          <a:lstStyle/>
          <a:p>
            <a:pPr algn="l" eaLnBrk="1" hangingPunct="1"/>
            <a:r>
              <a:rPr lang="en-US" altLang="en-US" sz="3200" b="1">
                <a:solidFill>
                  <a:srgbClr val="0E1032"/>
                </a:solidFill>
                <a:latin typeface="Tw Cen MT" pitchFamily="34" charset="0"/>
              </a:rPr>
              <a:t>Payment Reform</a:t>
            </a:r>
          </a:p>
        </p:txBody>
      </p:sp>
      <p:sp>
        <p:nvSpPr>
          <p:cNvPr id="14339" name="Content Placeholder 2"/>
          <p:cNvSpPr>
            <a:spLocks noGrp="1"/>
          </p:cNvSpPr>
          <p:nvPr>
            <p:ph idx="1"/>
          </p:nvPr>
        </p:nvSpPr>
        <p:spPr>
          <a:xfrm>
            <a:off x="407988" y="1565275"/>
            <a:ext cx="8229600" cy="4525963"/>
          </a:xfrm>
        </p:spPr>
        <p:txBody>
          <a:bodyPr/>
          <a:lstStyle/>
          <a:p>
            <a:r>
              <a:rPr lang="en-US" altLang="en-US" sz="2800">
                <a:solidFill>
                  <a:srgbClr val="0E1032"/>
                </a:solidFill>
                <a:latin typeface="Tw Cen MT" pitchFamily="34" charset="0"/>
              </a:rPr>
              <a:t>Adapt value-based care models to reflect the underlying reality that medical and social acuity influence intensiveness of care and health outcomes</a:t>
            </a:r>
            <a:endParaRPr lang="en-US" altLang="en-US" sz="2800">
              <a:solidFill>
                <a:srgbClr val="0E1032"/>
              </a:solidFill>
            </a:endParaRPr>
          </a:p>
          <a:p>
            <a:r>
              <a:rPr lang="en-US" altLang="en-US" sz="2800">
                <a:solidFill>
                  <a:srgbClr val="0E1032"/>
                </a:solidFill>
                <a:latin typeface="Tw Cen MT" pitchFamily="34" charset="0"/>
              </a:rPr>
              <a:t>Health centers could request adjustment to payment based on SDOH</a:t>
            </a:r>
          </a:p>
          <a:p>
            <a:pPr lvl="1"/>
            <a:r>
              <a:rPr lang="en-US" altLang="en-US" sz="2400">
                <a:solidFill>
                  <a:srgbClr val="0E1032"/>
                </a:solidFill>
                <a:latin typeface="Tw Cen MT" pitchFamily="34" charset="0"/>
              </a:rPr>
              <a:t>Pay for Performance</a:t>
            </a:r>
          </a:p>
          <a:p>
            <a:pPr lvl="1"/>
            <a:r>
              <a:rPr lang="en-US" altLang="en-US" sz="2400">
                <a:solidFill>
                  <a:srgbClr val="0E1032"/>
                </a:solidFill>
                <a:latin typeface="Tw Cen MT" pitchFamily="34" charset="0"/>
              </a:rPr>
              <a:t>Care Management Payments</a:t>
            </a:r>
          </a:p>
          <a:p>
            <a:pPr lvl="1"/>
            <a:r>
              <a:rPr lang="en-US" altLang="en-US" sz="2400">
                <a:solidFill>
                  <a:srgbClr val="0E1032"/>
                </a:solidFill>
                <a:latin typeface="Tw Cen MT" pitchFamily="34" charset="0"/>
              </a:rPr>
              <a:t>Capitation Contracts</a:t>
            </a:r>
          </a:p>
          <a:p>
            <a:endParaRPr lang="en-US" altLang="en-US">
              <a:solidFill>
                <a:srgbClr val="0E1032"/>
              </a:solidFill>
            </a:endParaRPr>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pic>
        <p:nvPicPr>
          <p:cNvPr id="14341" name="Picture 4" title="money icon"/>
          <p:cNvPicPr>
            <a:picLocks noChangeAspect="1"/>
          </p:cNvPicPr>
          <p:nvPr/>
        </p:nvPicPr>
        <p:blipFill>
          <a:blip r:embed="rId3" cstate="print">
            <a:extLst>
              <a:ext uri="{28A0092B-C50C-407E-A947-70E740481C1C}">
                <a14:useLocalDpi xmlns:a14="http://schemas.microsoft.com/office/drawing/2010/main" val="0"/>
              </a:ext>
            </a:extLst>
          </a:blip>
          <a:srcRect b="30292"/>
          <a:stretch>
            <a:fillRect/>
          </a:stretch>
        </p:blipFill>
        <p:spPr bwMode="auto">
          <a:xfrm>
            <a:off x="407988" y="381000"/>
            <a:ext cx="1165225"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25613" y="274638"/>
            <a:ext cx="7113587" cy="1143000"/>
          </a:xfrm>
        </p:spPr>
        <p:txBody>
          <a:bodyPr/>
          <a:lstStyle/>
          <a:p>
            <a:pPr algn="l" eaLnBrk="1" hangingPunct="1"/>
            <a:r>
              <a:rPr lang="en-US" altLang="en-US" sz="3200" b="1">
                <a:solidFill>
                  <a:srgbClr val="0E1032"/>
                </a:solidFill>
                <a:latin typeface="Tw Cen MT" pitchFamily="34" charset="0"/>
              </a:rPr>
              <a:t>Payment Reform</a:t>
            </a:r>
          </a:p>
        </p:txBody>
      </p:sp>
      <p:sp>
        <p:nvSpPr>
          <p:cNvPr id="3" name="Content Placeholder 2" descr="Pay-for-performance contracts&#10;Most health centers have P4P with their plans&#10;Example: P4P for preventable ED visits&#10;Payment - adjust performance expectation/requirement based on social factors where there is a conceptual and evidence-based link to outcomes*&#10;" title="Text"/>
          <p:cNvSpPr>
            <a:spLocks noGrp="1"/>
          </p:cNvSpPr>
          <p:nvPr>
            <p:ph idx="1"/>
          </p:nvPr>
        </p:nvSpPr>
        <p:spPr>
          <a:xfrm>
            <a:off x="457200" y="1600200"/>
            <a:ext cx="8229600" cy="3657600"/>
          </a:xfrm>
        </p:spPr>
        <p:txBody>
          <a:bodyPr rtlCol="0">
            <a:normAutofit/>
          </a:bodyPr>
          <a:lstStyle/>
          <a:p>
            <a:pPr marL="914400" lvl="2"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lvl="2" eaLnBrk="1" fontAlgn="auto" hangingPunct="1">
              <a:spcAft>
                <a:spcPts val="0"/>
              </a:spcAft>
              <a:buFont typeface="Arial" panose="020B0604020202020204" pitchFamily="34" charset="0"/>
              <a:buChar char="•"/>
              <a:defRPr/>
            </a:pPr>
            <a:endParaRPr lang="en-US" dirty="0"/>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pic>
        <p:nvPicPr>
          <p:cNvPr id="15365" name="Picture 4" title="money icon"/>
          <p:cNvPicPr>
            <a:picLocks noChangeAspect="1"/>
          </p:cNvPicPr>
          <p:nvPr/>
        </p:nvPicPr>
        <p:blipFill>
          <a:blip r:embed="rId3" cstate="print">
            <a:extLst>
              <a:ext uri="{28A0092B-C50C-407E-A947-70E740481C1C}">
                <a14:useLocalDpi xmlns:a14="http://schemas.microsoft.com/office/drawing/2010/main" val="0"/>
              </a:ext>
            </a:extLst>
          </a:blip>
          <a:srcRect b="30292"/>
          <a:stretch>
            <a:fillRect/>
          </a:stretch>
        </p:blipFill>
        <p:spPr bwMode="auto">
          <a:xfrm>
            <a:off x="407988" y="381000"/>
            <a:ext cx="1165225"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Content Placeholder 2" descr="Pay-for-performance contracts&#10;Most health centers have P4P with their plans&#10;Example: P4P for preventable ED visits&#10;Payment - adjust performance expectation/requirement based on social factors where there is a conceptual and evidence-based link to outcomes*&#10;" title="Text"/>
          <p:cNvSpPr txBox="1">
            <a:spLocks/>
          </p:cNvSpPr>
          <p:nvPr/>
        </p:nvSpPr>
        <p:spPr bwMode="auto">
          <a:xfrm>
            <a:off x="609600" y="1752600"/>
            <a:ext cx="8229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r>
              <a:rPr lang="en-US" altLang="en-US" dirty="0">
                <a:solidFill>
                  <a:srgbClr val="0E1032"/>
                </a:solidFill>
                <a:latin typeface="Tw Cen MT" pitchFamily="34" charset="0"/>
              </a:rPr>
              <a:t>Pay-for-performance contracts</a:t>
            </a:r>
          </a:p>
          <a:p>
            <a:pPr lvl="1" eaLnBrk="1" hangingPunct="1"/>
            <a:r>
              <a:rPr lang="en-US" altLang="en-US" dirty="0">
                <a:solidFill>
                  <a:srgbClr val="0E1032"/>
                </a:solidFill>
                <a:latin typeface="Tw Cen MT" pitchFamily="34" charset="0"/>
              </a:rPr>
              <a:t>Most health centers have P4P with their plans</a:t>
            </a:r>
          </a:p>
          <a:p>
            <a:pPr lvl="1" eaLnBrk="1" hangingPunct="1"/>
            <a:r>
              <a:rPr lang="en-US" altLang="en-US" dirty="0">
                <a:solidFill>
                  <a:srgbClr val="0E1032"/>
                </a:solidFill>
                <a:latin typeface="Tw Cen MT" pitchFamily="34" charset="0"/>
              </a:rPr>
              <a:t>Example: P4P for preventable ED visits</a:t>
            </a:r>
          </a:p>
          <a:p>
            <a:pPr lvl="1" eaLnBrk="1" hangingPunct="1"/>
            <a:r>
              <a:rPr lang="en-US" altLang="en-US" dirty="0">
                <a:solidFill>
                  <a:srgbClr val="0E1032"/>
                </a:solidFill>
                <a:latin typeface="Tw Cen MT" pitchFamily="34" charset="0"/>
              </a:rPr>
              <a:t>Payment - adjust performance expectation/requirement based on</a:t>
            </a:r>
            <a:r>
              <a:rPr lang="en-US" altLang="en-US" dirty="0">
                <a:latin typeface="Tw Cen MT" pitchFamily="34" charset="0"/>
              </a:rPr>
              <a:t> social factors where there is a conceptual and evidence-based link to outcomes*</a:t>
            </a:r>
            <a:endParaRPr lang="en-US" altLang="en-US" dirty="0"/>
          </a:p>
        </p:txBody>
      </p:sp>
      <p:sp>
        <p:nvSpPr>
          <p:cNvPr id="15367" name="TextBox 4"/>
          <p:cNvSpPr txBox="1">
            <a:spLocks noChangeArrowheads="1"/>
          </p:cNvSpPr>
          <p:nvPr/>
        </p:nvSpPr>
        <p:spPr bwMode="auto">
          <a:xfrm>
            <a:off x="609600" y="5867400"/>
            <a:ext cx="853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t>*National Quality Forum. Risk Adjustment for Socioeconomic Status or Other Sociodemographic Factors: Technical Report. August 15, 2014.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76400" y="228600"/>
            <a:ext cx="7162800" cy="1143000"/>
          </a:xfrm>
        </p:spPr>
        <p:txBody>
          <a:bodyPr/>
          <a:lstStyle/>
          <a:p>
            <a:pPr algn="l" eaLnBrk="1" hangingPunct="1"/>
            <a:r>
              <a:rPr lang="en-US" altLang="en-US" sz="3200" b="1">
                <a:solidFill>
                  <a:srgbClr val="0E1032"/>
                </a:solidFill>
                <a:latin typeface="Tw Cen MT" pitchFamily="34" charset="0"/>
              </a:rPr>
              <a:t>Payment Reform</a:t>
            </a:r>
          </a:p>
        </p:txBody>
      </p:sp>
      <p:sp>
        <p:nvSpPr>
          <p:cNvPr id="3" name="Content Placeholder 2" descr="Care management payments&#10;Many states pay supplemental Medicaid Health Home payments for care management and coordination&#10;Medicare has recently introduced a care management and coordination payment (CPT 99490, 99487, 99489)&#10;Example: NY state Health Homes adjusts per member per month (PMPM) payments by an acuity score which acounts for SDOH such as incarceration, homelessness, and interpersonal violence&#10;" title="Text"/>
          <p:cNvSpPr>
            <a:spLocks noGrp="1"/>
          </p:cNvSpPr>
          <p:nvPr>
            <p:ph idx="1"/>
          </p:nvPr>
        </p:nvSpPr>
        <p:spPr/>
        <p:txBody>
          <a:bodyPr rtlCol="0">
            <a:normAutofit/>
          </a:bodyPr>
          <a:lstStyle/>
          <a:p>
            <a:pPr marL="914400" lvl="2"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lvl="2" eaLnBrk="1" fontAlgn="auto" hangingPunct="1">
              <a:spcAft>
                <a:spcPts val="0"/>
              </a:spcAft>
              <a:buFont typeface="Arial" panose="020B0604020202020204" pitchFamily="34" charset="0"/>
              <a:buChar char="•"/>
              <a:defRPr/>
            </a:pPr>
            <a:endParaRPr lang="en-US" dirty="0"/>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pic>
        <p:nvPicPr>
          <p:cNvPr id="16389" name="Picture 4" title="Money icon"/>
          <p:cNvPicPr>
            <a:picLocks noChangeAspect="1"/>
          </p:cNvPicPr>
          <p:nvPr/>
        </p:nvPicPr>
        <p:blipFill>
          <a:blip r:embed="rId3" cstate="print">
            <a:extLst>
              <a:ext uri="{28A0092B-C50C-407E-A947-70E740481C1C}">
                <a14:useLocalDpi xmlns:a14="http://schemas.microsoft.com/office/drawing/2010/main" val="0"/>
              </a:ext>
            </a:extLst>
          </a:blip>
          <a:srcRect b="30292"/>
          <a:stretch>
            <a:fillRect/>
          </a:stretch>
        </p:blipFill>
        <p:spPr bwMode="auto">
          <a:xfrm>
            <a:off x="407988" y="381000"/>
            <a:ext cx="1165225"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Content Placeholder 2" descr="Care management payments&#10;Many states pay supplemental Medicaid Health Home payments for care management and coordination&#10;Medicare has recently introduced a care management and coordination payment (CPT 99490, 99487, 99489)&#10;Example: NY state Health Homes adjusts per member per month (PMPM) payments by an acuity score which acounts for SDOH such as incarceration, homelessness, and interpersonal violence&#10;" title="Text"/>
          <p:cNvSpPr txBox="1">
            <a:spLocks/>
          </p:cNvSpPr>
          <p:nvPr/>
        </p:nvSpPr>
        <p:spPr bwMode="auto">
          <a:xfrm>
            <a:off x="609600" y="16764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r>
              <a:rPr lang="en-US" altLang="en-US" sz="2800" dirty="0">
                <a:solidFill>
                  <a:srgbClr val="0E1032"/>
                </a:solidFill>
                <a:latin typeface="Tw Cen MT" pitchFamily="34" charset="0"/>
              </a:rPr>
              <a:t>Care management payments</a:t>
            </a:r>
          </a:p>
          <a:p>
            <a:pPr lvl="1" eaLnBrk="1" hangingPunct="1"/>
            <a:r>
              <a:rPr lang="en-US" altLang="en-US" sz="2400" dirty="0">
                <a:solidFill>
                  <a:srgbClr val="0E1032"/>
                </a:solidFill>
                <a:latin typeface="Tw Cen MT" pitchFamily="34" charset="0"/>
              </a:rPr>
              <a:t>Many states pay supplemental Medicaid Health Home payments for care management and coordination</a:t>
            </a:r>
          </a:p>
          <a:p>
            <a:pPr lvl="1" eaLnBrk="1" hangingPunct="1"/>
            <a:r>
              <a:rPr lang="en-US" altLang="en-US" sz="2400" dirty="0">
                <a:solidFill>
                  <a:srgbClr val="0E1032"/>
                </a:solidFill>
                <a:latin typeface="Tw Cen MT" pitchFamily="34" charset="0"/>
              </a:rPr>
              <a:t>Medicare has recently introduced a care management and coordination payment (CPT 99490, 99487, 99489)</a:t>
            </a:r>
          </a:p>
          <a:p>
            <a:pPr lvl="1" eaLnBrk="1" hangingPunct="1"/>
            <a:r>
              <a:rPr lang="en-US" altLang="en-US" sz="2400" dirty="0">
                <a:solidFill>
                  <a:srgbClr val="0E1032"/>
                </a:solidFill>
                <a:latin typeface="Tw Cen MT" pitchFamily="34" charset="0"/>
              </a:rPr>
              <a:t>Example: NY state Health Homes adjusts per member per month (PMPM) payments by an acuity score which </a:t>
            </a:r>
            <a:r>
              <a:rPr lang="en-US" altLang="en-US" sz="2400" dirty="0" err="1">
                <a:solidFill>
                  <a:srgbClr val="0E1032"/>
                </a:solidFill>
                <a:latin typeface="Tw Cen MT" pitchFamily="34" charset="0"/>
              </a:rPr>
              <a:t>acounts</a:t>
            </a:r>
            <a:r>
              <a:rPr lang="en-US" altLang="en-US" sz="2400" dirty="0">
                <a:solidFill>
                  <a:srgbClr val="0E1032"/>
                </a:solidFill>
                <a:latin typeface="Tw Cen MT" pitchFamily="34" charset="0"/>
              </a:rPr>
              <a:t> for SDOH such as incarceration, homelessness, and interpersonal violence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228600"/>
            <a:ext cx="7162800" cy="1143000"/>
          </a:xfrm>
        </p:spPr>
        <p:txBody>
          <a:bodyPr/>
          <a:lstStyle/>
          <a:p>
            <a:pPr algn="l" eaLnBrk="1" hangingPunct="1"/>
            <a:r>
              <a:rPr lang="en-US" altLang="en-US" sz="3200" b="1">
                <a:solidFill>
                  <a:srgbClr val="0E1032"/>
                </a:solidFill>
                <a:latin typeface="Tw Cen MT" pitchFamily="34" charset="0"/>
              </a:rPr>
              <a:t>Payment Reform</a:t>
            </a:r>
          </a:p>
        </p:txBody>
      </p:sp>
      <p:sp>
        <p:nvSpPr>
          <p:cNvPr id="3" name="Content Placeholder 2" descr="Capitation contracts&#10;Current Medicaid rate setting does not take social acuity into account&#10;There is a case to be built for SDOH risk adjustment, the same way rates are adjusted for age, sex, &amp; disability&#10;Example: MassHealth (Medicaid in Massachusetts) is proposing risk adjusting Managed Care Organizations/Accountable Care Organizations global capitation rates based on select social factors&#10;" title="Text"/>
          <p:cNvSpPr>
            <a:spLocks noGrp="1"/>
          </p:cNvSpPr>
          <p:nvPr>
            <p:ph idx="1"/>
          </p:nvPr>
        </p:nvSpPr>
        <p:spPr/>
        <p:txBody>
          <a:bodyPr rtlCol="0">
            <a:normAutofit/>
          </a:bodyPr>
          <a:lstStyle/>
          <a:p>
            <a:pPr marL="914400" lvl="2"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lvl="2" eaLnBrk="1" fontAlgn="auto" hangingPunct="1">
              <a:spcAft>
                <a:spcPts val="0"/>
              </a:spcAft>
              <a:buFont typeface="Arial" panose="020B0604020202020204" pitchFamily="34" charset="0"/>
              <a:buChar char="•"/>
              <a:defRPr/>
            </a:pPr>
            <a:endParaRPr lang="en-US" dirty="0"/>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pic>
        <p:nvPicPr>
          <p:cNvPr id="17413" name="Picture 4" title="Money Icon"/>
          <p:cNvPicPr>
            <a:picLocks noChangeAspect="1"/>
          </p:cNvPicPr>
          <p:nvPr/>
        </p:nvPicPr>
        <p:blipFill>
          <a:blip r:embed="rId3" cstate="print">
            <a:extLst>
              <a:ext uri="{28A0092B-C50C-407E-A947-70E740481C1C}">
                <a14:useLocalDpi xmlns:a14="http://schemas.microsoft.com/office/drawing/2010/main" val="0"/>
              </a:ext>
            </a:extLst>
          </a:blip>
          <a:srcRect b="30292"/>
          <a:stretch>
            <a:fillRect/>
          </a:stretch>
        </p:blipFill>
        <p:spPr bwMode="auto">
          <a:xfrm>
            <a:off x="407988" y="381000"/>
            <a:ext cx="1165225"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609600" y="1752600"/>
            <a:ext cx="8229600" cy="4876800"/>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r>
              <a:rPr lang="en-US" dirty="0">
                <a:solidFill>
                  <a:srgbClr val="0E1032"/>
                </a:solidFill>
                <a:latin typeface="Tw Cen MT" pitchFamily="34" charset="0"/>
              </a:rPr>
              <a:t>Capitation contracts</a:t>
            </a:r>
          </a:p>
          <a:p>
            <a:pPr lvl="1">
              <a:buFont typeface="Arial" charset="0"/>
              <a:buChar char="–"/>
              <a:defRPr/>
            </a:pPr>
            <a:r>
              <a:rPr lang="en-US" dirty="0">
                <a:solidFill>
                  <a:srgbClr val="0E1032"/>
                </a:solidFill>
                <a:latin typeface="Tw Cen MT" pitchFamily="34" charset="0"/>
                <a:cs typeface="Arial" charset="0"/>
              </a:rPr>
              <a:t>Current Medicaid rate setting does not take social acuity into account</a:t>
            </a:r>
          </a:p>
          <a:p>
            <a:pPr lvl="1">
              <a:buFont typeface="Arial" charset="0"/>
              <a:buChar char="–"/>
              <a:defRPr/>
            </a:pPr>
            <a:r>
              <a:rPr lang="en-US" dirty="0">
                <a:solidFill>
                  <a:srgbClr val="0E1032"/>
                </a:solidFill>
                <a:latin typeface="Tw Cen MT" pitchFamily="34" charset="0"/>
                <a:cs typeface="Arial" charset="0"/>
              </a:rPr>
              <a:t>There is a case to be built for SDOH risk adjustment, the same way rates are adjusted for age, sex, &amp; disability</a:t>
            </a:r>
          </a:p>
          <a:p>
            <a:pPr lvl="1">
              <a:buFont typeface="Arial" charset="0"/>
              <a:buChar char="–"/>
              <a:defRPr/>
            </a:pPr>
            <a:r>
              <a:rPr lang="en-US" dirty="0">
                <a:solidFill>
                  <a:srgbClr val="0E1032"/>
                </a:solidFill>
                <a:latin typeface="Tw Cen MT" pitchFamily="34" charset="0"/>
                <a:cs typeface="Arial" charset="0"/>
              </a:rPr>
              <a:t>Example: </a:t>
            </a:r>
            <a:r>
              <a:rPr lang="en-US" dirty="0" err="1">
                <a:solidFill>
                  <a:srgbClr val="0E1032"/>
                </a:solidFill>
                <a:latin typeface="Tw Cen MT" pitchFamily="34" charset="0"/>
                <a:cs typeface="Arial" charset="0"/>
              </a:rPr>
              <a:t>MassHealth</a:t>
            </a:r>
            <a:r>
              <a:rPr lang="en-US" dirty="0">
                <a:solidFill>
                  <a:srgbClr val="0E1032"/>
                </a:solidFill>
                <a:latin typeface="Tw Cen MT" pitchFamily="34" charset="0"/>
                <a:cs typeface="Arial" charset="0"/>
              </a:rPr>
              <a:t> (Medicaid in Massachusetts) is proposing risk adjusting Managed Care Organizations/Accountable Care Organizations global capitation rates based on select social factors</a:t>
            </a:r>
          </a:p>
          <a:p>
            <a:pPr marL="514350" lvl="1" indent="0" fontAlgn="auto">
              <a:spcAft>
                <a:spcPts val="0"/>
              </a:spcAft>
              <a:buFont typeface="Arial" panose="020B0604020202020204" pitchFamily="34" charset="0"/>
              <a:buNone/>
              <a:defRPr/>
            </a:pPr>
            <a:endParaRPr lang="en-US" sz="3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0" y="274638"/>
            <a:ext cx="7162800" cy="1143000"/>
          </a:xfrm>
        </p:spPr>
        <p:txBody>
          <a:bodyPr/>
          <a:lstStyle/>
          <a:p>
            <a:pPr algn="l" eaLnBrk="1" hangingPunct="1"/>
            <a:r>
              <a:rPr lang="en-US" altLang="en-US" sz="3200" b="1">
                <a:solidFill>
                  <a:srgbClr val="0E1032"/>
                </a:solidFill>
                <a:latin typeface="Tw Cen MT" pitchFamily="34" charset="0"/>
              </a:rPr>
              <a:t>Policy Change - Prevention</a:t>
            </a:r>
          </a:p>
        </p:txBody>
      </p:sp>
      <p:sp>
        <p:nvSpPr>
          <p:cNvPr id="3" name="Content Placeholder 2" descr="Policy change requires standardized data&#10;To address SDOH through prevention&#10;Example: E-codes reflect patient injury data collected by hospitals&#10;1991: recommendation that external cause of injury be included in discharge data&#10;This led to policy change: Mandates for pool &amp; firearm safety&#10;" title="Text"/>
          <p:cNvSpPr>
            <a:spLocks noGrp="1"/>
          </p:cNvSpPr>
          <p:nvPr>
            <p:ph idx="1"/>
          </p:nvPr>
        </p:nvSpPr>
        <p:spPr/>
        <p:txBody>
          <a:bodyPr rtlCol="0">
            <a:normAutofit/>
          </a:bodyPr>
          <a:lstStyle/>
          <a:p>
            <a:pPr marL="914400" lvl="2"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lvl="2" eaLnBrk="1" fontAlgn="auto" hangingPunct="1">
              <a:spcAft>
                <a:spcPts val="0"/>
              </a:spcAft>
              <a:buFont typeface="Arial" panose="020B0604020202020204" pitchFamily="34" charset="0"/>
              <a:buChar char="•"/>
              <a:defRPr/>
            </a:pPr>
            <a:endParaRPr lang="en-US" dirty="0"/>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
        <p:nvSpPr>
          <p:cNvPr id="18437" name="Content Placeholder 2"/>
          <p:cNvSpPr txBox="1">
            <a:spLocks/>
          </p:cNvSpPr>
          <p:nvPr/>
        </p:nvSpPr>
        <p:spPr bwMode="auto">
          <a:xfrm>
            <a:off x="609600" y="17526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altLang="en-US" sz="2800" dirty="0">
                <a:solidFill>
                  <a:srgbClr val="0E1032"/>
                </a:solidFill>
                <a:latin typeface="Tw Cen MT" pitchFamily="34" charset="0"/>
              </a:rPr>
              <a:t>Policy change requires standardized data</a:t>
            </a:r>
          </a:p>
          <a:p>
            <a:pPr lvl="1"/>
            <a:r>
              <a:rPr lang="en-US" altLang="en-US" sz="2400" dirty="0">
                <a:solidFill>
                  <a:srgbClr val="0E1032"/>
                </a:solidFill>
                <a:latin typeface="Tw Cen MT" pitchFamily="34" charset="0"/>
              </a:rPr>
              <a:t>To address SDOH through prevention</a:t>
            </a:r>
          </a:p>
          <a:p>
            <a:pPr eaLnBrk="1" hangingPunct="1"/>
            <a:r>
              <a:rPr lang="en-US" altLang="en-US" sz="2800" dirty="0">
                <a:solidFill>
                  <a:srgbClr val="0E1032"/>
                </a:solidFill>
                <a:latin typeface="Tw Cen MT" pitchFamily="34" charset="0"/>
              </a:rPr>
              <a:t>Example: E-codes reflect patient injury data collected by hospitals</a:t>
            </a:r>
          </a:p>
          <a:p>
            <a:pPr lvl="1" eaLnBrk="1" hangingPunct="1"/>
            <a:r>
              <a:rPr lang="en-US" altLang="en-US" sz="2400" dirty="0">
                <a:solidFill>
                  <a:srgbClr val="0E1032"/>
                </a:solidFill>
                <a:latin typeface="Tw Cen MT" pitchFamily="34" charset="0"/>
              </a:rPr>
              <a:t>1991: recommendation that external cause of injury be included in discharge data</a:t>
            </a:r>
          </a:p>
          <a:p>
            <a:pPr lvl="1" eaLnBrk="1" hangingPunct="1"/>
            <a:r>
              <a:rPr lang="en-US" altLang="en-US" sz="2400" dirty="0">
                <a:solidFill>
                  <a:srgbClr val="0E1032"/>
                </a:solidFill>
                <a:latin typeface="Tw Cen MT" pitchFamily="34" charset="0"/>
              </a:rPr>
              <a:t>This led to policy change: Mandates for pool &amp; firearm safety</a:t>
            </a:r>
          </a:p>
          <a:p>
            <a:pPr lvl="2" eaLnBrk="1" hangingPunct="1"/>
            <a:endParaRPr lang="en-US" altLang="en-US" dirty="0"/>
          </a:p>
        </p:txBody>
      </p:sp>
      <p:pic>
        <p:nvPicPr>
          <p:cNvPr id="18438" name="Picture 7" title="Paper icon"/>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412750"/>
            <a:ext cx="16002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524000" y="274638"/>
            <a:ext cx="7162800" cy="1143000"/>
          </a:xfrm>
        </p:spPr>
        <p:txBody>
          <a:bodyPr/>
          <a:lstStyle/>
          <a:p>
            <a:pPr algn="l" eaLnBrk="1" hangingPunct="1"/>
            <a:r>
              <a:rPr lang="en-US" altLang="en-US" sz="3200" b="1">
                <a:solidFill>
                  <a:srgbClr val="0E1032"/>
                </a:solidFill>
                <a:latin typeface="Tw Cen MT" pitchFamily="34" charset="0"/>
              </a:rPr>
              <a:t>Policy Change – Equity</a:t>
            </a:r>
          </a:p>
        </p:txBody>
      </p:sp>
      <p:sp>
        <p:nvSpPr>
          <p:cNvPr id="3" name="Content Placeholder 2" descr="To help safety-net have sufficient resources and protections to create equity in outcomes&#10;" title="Text"/>
          <p:cNvSpPr>
            <a:spLocks noGrp="1"/>
          </p:cNvSpPr>
          <p:nvPr>
            <p:ph idx="1"/>
          </p:nvPr>
        </p:nvSpPr>
        <p:spPr/>
        <p:txBody>
          <a:bodyPr rtlCol="0">
            <a:normAutofit/>
          </a:bodyPr>
          <a:lstStyle/>
          <a:p>
            <a:pPr marL="914400" lvl="2"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lvl="2" eaLnBrk="1" fontAlgn="auto" hangingPunct="1">
              <a:spcAft>
                <a:spcPts val="0"/>
              </a:spcAft>
              <a:buFont typeface="Arial" panose="020B0604020202020204" pitchFamily="34" charset="0"/>
              <a:buChar char="•"/>
              <a:defRPr/>
            </a:pPr>
            <a:endParaRPr lang="en-US" dirty="0"/>
          </a:p>
        </p:txBody>
      </p:sp>
      <p:cxnSp>
        <p:nvCxnSpPr>
          <p:cNvPr id="4" name="Straight Connector 3" title="Lin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
        <p:nvSpPr>
          <p:cNvPr id="19461" name="Content Placeholder 2"/>
          <p:cNvSpPr txBox="1">
            <a:spLocks/>
          </p:cNvSpPr>
          <p:nvPr/>
        </p:nvSpPr>
        <p:spPr bwMode="auto">
          <a:xfrm>
            <a:off x="609600" y="17526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altLang="en-US" dirty="0">
                <a:solidFill>
                  <a:srgbClr val="0E1032"/>
                </a:solidFill>
                <a:latin typeface="Tw Cen MT" pitchFamily="34" charset="0"/>
              </a:rPr>
              <a:t>To help safety-net have sufficient resources and protections to create equity in outcomes</a:t>
            </a:r>
          </a:p>
          <a:p>
            <a:pPr lvl="2" eaLnBrk="1" hangingPunct="1"/>
            <a:endParaRPr lang="en-US" altLang="en-US" dirty="0"/>
          </a:p>
        </p:txBody>
      </p:sp>
      <p:pic>
        <p:nvPicPr>
          <p:cNvPr id="19462" name="Picture 7" title="Paper icon"/>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412750"/>
            <a:ext cx="16002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0" y="274638"/>
            <a:ext cx="7162800" cy="1143000"/>
          </a:xfrm>
        </p:spPr>
        <p:txBody>
          <a:bodyPr/>
          <a:lstStyle/>
          <a:p>
            <a:pPr algn="l" eaLnBrk="1" hangingPunct="1"/>
            <a:r>
              <a:rPr lang="en-US" altLang="en-US" sz="3200" b="1">
                <a:solidFill>
                  <a:srgbClr val="0E1032"/>
                </a:solidFill>
                <a:latin typeface="Tw Cen MT" pitchFamily="34" charset="0"/>
              </a:rPr>
              <a:t>Research </a:t>
            </a:r>
          </a:p>
        </p:txBody>
      </p:sp>
      <p:sp>
        <p:nvSpPr>
          <p:cNvPr id="3" name="Content Placeholder 2" descr="Research requires standardized data that can be aggregated across many health centers&#10;To understand what works for whom&#10;Example: Hypoglycemia increases toward the end of the month when patients run out of food stamps*&#10;" title="Text"/>
          <p:cNvSpPr>
            <a:spLocks noGrp="1"/>
          </p:cNvSpPr>
          <p:nvPr>
            <p:ph idx="1"/>
          </p:nvPr>
        </p:nvSpPr>
        <p:spPr/>
        <p:txBody>
          <a:bodyPr rtlCol="0">
            <a:normAutofit/>
          </a:bodyPr>
          <a:lstStyle/>
          <a:p>
            <a:pPr marL="914400" lvl="2" indent="0" eaLnBrk="1" fontAlgn="auto" hangingPunct="1">
              <a:spcAft>
                <a:spcPts val="0"/>
              </a:spcAft>
              <a:buFont typeface="Arial" panose="020B0604020202020204" pitchFamily="34" charset="0"/>
              <a:buNone/>
              <a:defRPr/>
            </a:pPr>
            <a:endParaRPr lang="en-US" dirty="0">
              <a:solidFill>
                <a:srgbClr val="0E1032"/>
              </a:solidFill>
              <a:latin typeface="Tw Cen MT" panose="020B0602020104020603" pitchFamily="34" charset="0"/>
            </a:endParaRPr>
          </a:p>
          <a:p>
            <a:pPr lvl="2" eaLnBrk="1" fontAlgn="auto" hangingPunct="1">
              <a:spcAft>
                <a:spcPts val="0"/>
              </a:spcAft>
              <a:buFont typeface="Arial" panose="020B0604020202020204" pitchFamily="34" charset="0"/>
              <a:buChar char="•"/>
              <a:defRPr/>
            </a:pPr>
            <a:endParaRPr lang="en-US" dirty="0"/>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
        <p:nvSpPr>
          <p:cNvPr id="20485" name="Content Placeholder 2"/>
          <p:cNvSpPr txBox="1">
            <a:spLocks/>
          </p:cNvSpPr>
          <p:nvPr/>
        </p:nvSpPr>
        <p:spPr bwMode="auto">
          <a:xfrm>
            <a:off x="609600" y="1752600"/>
            <a:ext cx="8229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altLang="en-US" sz="2800" dirty="0">
                <a:solidFill>
                  <a:srgbClr val="0E1032"/>
                </a:solidFill>
                <a:latin typeface="Tw Cen MT" pitchFamily="34" charset="0"/>
              </a:rPr>
              <a:t>Research requires standardized data that can be aggregated across many health centers</a:t>
            </a:r>
          </a:p>
          <a:p>
            <a:pPr lvl="1"/>
            <a:r>
              <a:rPr lang="en-US" altLang="en-US" sz="2400" dirty="0">
                <a:solidFill>
                  <a:srgbClr val="0E1032"/>
                </a:solidFill>
                <a:latin typeface="Tw Cen MT" pitchFamily="34" charset="0"/>
              </a:rPr>
              <a:t>To understand what works for whom</a:t>
            </a:r>
          </a:p>
          <a:p>
            <a:pPr eaLnBrk="1" hangingPunct="1"/>
            <a:r>
              <a:rPr lang="en-US" altLang="en-US" sz="2800" dirty="0">
                <a:solidFill>
                  <a:srgbClr val="0E1032"/>
                </a:solidFill>
                <a:latin typeface="Tw Cen MT" pitchFamily="34" charset="0"/>
              </a:rPr>
              <a:t>Example: Hypoglycemia increases toward the end of the month when patients run out of food stamps*</a:t>
            </a:r>
          </a:p>
        </p:txBody>
      </p:sp>
      <p:pic>
        <p:nvPicPr>
          <p:cNvPr id="20486" name="Picture 7" title="Paper icon"/>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81000"/>
            <a:ext cx="16002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TextBox 1"/>
          <p:cNvSpPr txBox="1">
            <a:spLocks noChangeArrowheads="1"/>
          </p:cNvSpPr>
          <p:nvPr/>
        </p:nvSpPr>
        <p:spPr bwMode="auto">
          <a:xfrm>
            <a:off x="633413" y="5572125"/>
            <a:ext cx="822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a:latin typeface="Tw Cen MT" pitchFamily="34" charset="0"/>
              </a:rPr>
              <a:t>*Seligman HK</a:t>
            </a:r>
            <a:r>
              <a:rPr lang="en-US" altLang="en-US" sz="1600">
                <a:latin typeface="Tw Cen MT" pitchFamily="34" charset="0"/>
              </a:rPr>
              <a:t>, Bolger AF, Guzman D, López A, Bibbins-Domingo K. Exhaustion of food budgets at month's end and hospital admissions for hypoglycemia. Health Aff (Millwood). 2014 Jan; 33(1):116-23. PMID: 24395943; PMCID: PMC4215698.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590800"/>
            <a:ext cx="3581400" cy="1143000"/>
          </a:xfrm>
        </p:spPr>
        <p:txBody>
          <a:bodyPr/>
          <a:lstStyle/>
          <a:p>
            <a:pPr eaLnBrk="1" hangingPunct="1"/>
            <a:r>
              <a:rPr lang="en-US" altLang="en-US" sz="6000" b="1">
                <a:latin typeface="Tw Cen MT" pitchFamily="34" charset="0"/>
              </a:rPr>
              <a:t>Goal </a:t>
            </a:r>
          </a:p>
        </p:txBody>
      </p:sp>
      <p:sp>
        <p:nvSpPr>
          <p:cNvPr id="3075" name="Content Placeholder 2"/>
          <p:cNvSpPr>
            <a:spLocks noGrp="1"/>
          </p:cNvSpPr>
          <p:nvPr>
            <p:ph idx="1"/>
          </p:nvPr>
        </p:nvSpPr>
        <p:spPr>
          <a:xfrm>
            <a:off x="2895600" y="1943100"/>
            <a:ext cx="5867400" cy="2514600"/>
          </a:xfrm>
        </p:spPr>
        <p:txBody>
          <a:bodyPr/>
          <a:lstStyle/>
          <a:p>
            <a:pPr marL="0" indent="0" eaLnBrk="1" hangingPunct="1">
              <a:buFont typeface="Arial" charset="0"/>
              <a:buNone/>
            </a:pPr>
            <a:r>
              <a:rPr lang="en-US" altLang="en-US">
                <a:latin typeface="Tw Cen MT" pitchFamily="34" charset="0"/>
              </a:rPr>
              <a:t>To equip health center stakeholders with the motivation, knowledge, and ability needed to collect and use standardized social determinants of health data</a:t>
            </a:r>
          </a:p>
        </p:txBody>
      </p:sp>
      <p:cxnSp>
        <p:nvCxnSpPr>
          <p:cNvPr id="5" name="Straight Connector 4" title="-"/>
          <p:cNvCxnSpPr/>
          <p:nvPr/>
        </p:nvCxnSpPr>
        <p:spPr>
          <a:xfrm>
            <a:off x="2590800" y="2590800"/>
            <a:ext cx="0" cy="1219200"/>
          </a:xfrm>
          <a:prstGeom prst="line">
            <a:avLst/>
          </a:prstGeom>
          <a:ln w="38100">
            <a:solidFill>
              <a:srgbClr val="0E103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3200" b="1">
                <a:solidFill>
                  <a:srgbClr val="0E1032"/>
                </a:solidFill>
                <a:latin typeface="Tw Cen MT" pitchFamily="34" charset="0"/>
              </a:rPr>
              <a:t>How should we standardize?  </a:t>
            </a:r>
          </a:p>
        </p:txBody>
      </p:sp>
      <p:sp>
        <p:nvSpPr>
          <p:cNvPr id="21507" name="Content Placeholder 2"/>
          <p:cNvSpPr>
            <a:spLocks noGrp="1"/>
          </p:cNvSpPr>
          <p:nvPr>
            <p:ph idx="1"/>
          </p:nvPr>
        </p:nvSpPr>
        <p:spPr>
          <a:xfrm>
            <a:off x="457200" y="1600200"/>
            <a:ext cx="3733800" cy="5032375"/>
          </a:xfrm>
        </p:spPr>
        <p:txBody>
          <a:bodyPr/>
          <a:lstStyle/>
          <a:p>
            <a:pPr eaLnBrk="1" hangingPunct="1"/>
            <a:r>
              <a:rPr lang="en-US" altLang="en-US">
                <a:solidFill>
                  <a:srgbClr val="0E1032"/>
                </a:solidFill>
                <a:latin typeface="Tw Cen MT" pitchFamily="34" charset="0"/>
              </a:rPr>
              <a:t>ICD-10 Z-codes are one option</a:t>
            </a:r>
          </a:p>
          <a:p>
            <a:pPr lvl="1" eaLnBrk="1" hangingPunct="1"/>
            <a:r>
              <a:rPr lang="en-US" altLang="en-US">
                <a:solidFill>
                  <a:srgbClr val="0E1032"/>
                </a:solidFill>
                <a:latin typeface="Tw Cen MT" pitchFamily="34" charset="0"/>
              </a:rPr>
              <a:t>Already exists!</a:t>
            </a:r>
          </a:p>
          <a:p>
            <a:pPr lvl="1" eaLnBrk="1" hangingPunct="1"/>
            <a:r>
              <a:rPr lang="en-US" altLang="en-US">
                <a:solidFill>
                  <a:srgbClr val="0E1032"/>
                </a:solidFill>
                <a:latin typeface="Tw Cen MT" pitchFamily="34" charset="0"/>
              </a:rPr>
              <a:t>Allows aggregation across systems</a:t>
            </a:r>
          </a:p>
          <a:p>
            <a:pPr lvl="1" eaLnBrk="1" hangingPunct="1"/>
            <a:r>
              <a:rPr lang="en-US" altLang="en-US">
                <a:solidFill>
                  <a:srgbClr val="0E1032"/>
                </a:solidFill>
                <a:latin typeface="Tw Cen MT" pitchFamily="34" charset="0"/>
              </a:rPr>
              <a:t>Already an EHR field</a:t>
            </a:r>
          </a:p>
          <a:p>
            <a:pPr lvl="1" eaLnBrk="1" hangingPunct="1"/>
            <a:r>
              <a:rPr lang="en-US" altLang="en-US">
                <a:solidFill>
                  <a:srgbClr val="0E1032"/>
                </a:solidFill>
                <a:latin typeface="Tw Cen MT" pitchFamily="34" charset="0"/>
              </a:rPr>
              <a:t>Dataset is already used by payers</a:t>
            </a:r>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
        <p:nvSpPr>
          <p:cNvPr id="21509" name="TextBox 1"/>
          <p:cNvSpPr txBox="1">
            <a:spLocks noChangeArrowheads="1"/>
          </p:cNvSpPr>
          <p:nvPr/>
        </p:nvSpPr>
        <p:spPr bwMode="auto">
          <a:xfrm>
            <a:off x="4379913" y="1489075"/>
            <a:ext cx="480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a:latin typeface="Tw Cen MT" pitchFamily="34" charset="0"/>
              </a:rPr>
              <a:t>Example ICD-10 Z-codes</a:t>
            </a:r>
          </a:p>
        </p:txBody>
      </p:sp>
      <p:sp>
        <p:nvSpPr>
          <p:cNvPr id="2" name="Oval 1"/>
          <p:cNvSpPr/>
          <p:nvPr/>
        </p:nvSpPr>
        <p:spPr>
          <a:xfrm>
            <a:off x="4505325" y="2133600"/>
            <a:ext cx="685800" cy="685800"/>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2000" b="1" dirty="0">
                <a:latin typeface="Tw Cen MT" panose="020B0602020104020603" pitchFamily="34" charset="0"/>
              </a:rPr>
              <a:t>Z59.0</a:t>
            </a:r>
          </a:p>
        </p:txBody>
      </p:sp>
      <p:sp>
        <p:nvSpPr>
          <p:cNvPr id="12" name="Oval 11"/>
          <p:cNvSpPr/>
          <p:nvPr/>
        </p:nvSpPr>
        <p:spPr>
          <a:xfrm>
            <a:off x="4505325" y="2959100"/>
            <a:ext cx="685800" cy="685800"/>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2000" b="1" dirty="0">
                <a:latin typeface="Tw Cen MT" panose="020B0602020104020603" pitchFamily="34" charset="0"/>
              </a:rPr>
              <a:t>Z55.3</a:t>
            </a:r>
          </a:p>
        </p:txBody>
      </p:sp>
      <p:sp>
        <p:nvSpPr>
          <p:cNvPr id="13" name="Oval 12"/>
          <p:cNvSpPr/>
          <p:nvPr/>
        </p:nvSpPr>
        <p:spPr>
          <a:xfrm>
            <a:off x="4505325" y="3783013"/>
            <a:ext cx="685800" cy="685800"/>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2000" b="1" dirty="0">
                <a:latin typeface="Tw Cen MT" panose="020B0602020104020603" pitchFamily="34" charset="0"/>
              </a:rPr>
              <a:t>Z56.0</a:t>
            </a:r>
          </a:p>
        </p:txBody>
      </p:sp>
      <p:sp>
        <p:nvSpPr>
          <p:cNvPr id="14" name="Oval 13"/>
          <p:cNvSpPr/>
          <p:nvPr/>
        </p:nvSpPr>
        <p:spPr>
          <a:xfrm>
            <a:off x="4505325" y="4608513"/>
            <a:ext cx="685800" cy="685800"/>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2000" b="1" dirty="0">
                <a:latin typeface="Tw Cen MT" panose="020B0602020104020603" pitchFamily="34" charset="0"/>
              </a:rPr>
              <a:t>Z59.4</a:t>
            </a:r>
          </a:p>
        </p:txBody>
      </p:sp>
      <p:sp>
        <p:nvSpPr>
          <p:cNvPr id="15" name="Oval 14"/>
          <p:cNvSpPr/>
          <p:nvPr/>
        </p:nvSpPr>
        <p:spPr>
          <a:xfrm>
            <a:off x="4505325" y="5432425"/>
            <a:ext cx="685800" cy="685800"/>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2000" b="1" dirty="0">
                <a:latin typeface="Tw Cen MT" panose="020B0602020104020603" pitchFamily="34" charset="0"/>
              </a:rPr>
              <a:t>Z65.2</a:t>
            </a:r>
          </a:p>
        </p:txBody>
      </p:sp>
      <p:sp>
        <p:nvSpPr>
          <p:cNvPr id="21515" name="TextBox 2"/>
          <p:cNvSpPr txBox="1">
            <a:spLocks noChangeArrowheads="1"/>
          </p:cNvSpPr>
          <p:nvPr/>
        </p:nvSpPr>
        <p:spPr bwMode="auto">
          <a:xfrm>
            <a:off x="5334000" y="2209800"/>
            <a:ext cx="35052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spcAft>
                <a:spcPts val="2400"/>
              </a:spcAft>
              <a:buFontTx/>
              <a:buNone/>
            </a:pPr>
            <a:r>
              <a:rPr lang="en-US" altLang="en-US" sz="2400">
                <a:latin typeface="Tw Cen MT" pitchFamily="34" charset="0"/>
              </a:rPr>
              <a:t>Homelessness</a:t>
            </a:r>
          </a:p>
          <a:p>
            <a:pPr eaLnBrk="1" hangingPunct="1">
              <a:spcBef>
                <a:spcPct val="0"/>
              </a:spcBef>
              <a:spcAft>
                <a:spcPts val="2400"/>
              </a:spcAft>
              <a:buFontTx/>
              <a:buNone/>
            </a:pPr>
            <a:r>
              <a:rPr lang="en-US" altLang="en-US" sz="2400">
                <a:latin typeface="Tw Cen MT" pitchFamily="34" charset="0"/>
              </a:rPr>
              <a:t>Underachievement in school</a:t>
            </a:r>
          </a:p>
          <a:p>
            <a:pPr eaLnBrk="1" hangingPunct="1">
              <a:spcBef>
                <a:spcPct val="0"/>
              </a:spcBef>
              <a:spcAft>
                <a:spcPts val="2400"/>
              </a:spcAft>
              <a:buFontTx/>
              <a:buNone/>
            </a:pPr>
            <a:r>
              <a:rPr lang="en-US" altLang="en-US" sz="2400">
                <a:latin typeface="Tw Cen MT" pitchFamily="34" charset="0"/>
              </a:rPr>
              <a:t>Unemployment</a:t>
            </a:r>
          </a:p>
          <a:p>
            <a:pPr eaLnBrk="1" hangingPunct="1">
              <a:spcBef>
                <a:spcPct val="0"/>
              </a:spcBef>
              <a:spcAft>
                <a:spcPts val="2400"/>
              </a:spcAft>
              <a:buFontTx/>
              <a:buNone/>
            </a:pPr>
            <a:r>
              <a:rPr lang="en-US" altLang="en-US" sz="2400">
                <a:latin typeface="Tw Cen MT" pitchFamily="34" charset="0"/>
              </a:rPr>
              <a:t>Lack of adequate food</a:t>
            </a:r>
          </a:p>
          <a:p>
            <a:pPr eaLnBrk="1" hangingPunct="1">
              <a:spcBef>
                <a:spcPct val="0"/>
              </a:spcBef>
              <a:spcAft>
                <a:spcPts val="2400"/>
              </a:spcAft>
              <a:buFontTx/>
              <a:buNone/>
            </a:pPr>
            <a:r>
              <a:rPr lang="en-US" altLang="en-US" sz="2400">
                <a:latin typeface="Tw Cen MT" pitchFamily="34" charset="0"/>
              </a:rPr>
              <a:t>Problems related to release from prison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title="rectangle"/>
          <p:cNvSpPr/>
          <p:nvPr/>
        </p:nvSpPr>
        <p:spPr>
          <a:xfrm>
            <a:off x="4648200" y="2209800"/>
            <a:ext cx="3962400" cy="2514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1" name="Title 1"/>
          <p:cNvSpPr>
            <a:spLocks noGrp="1"/>
          </p:cNvSpPr>
          <p:nvPr>
            <p:ph type="title"/>
          </p:nvPr>
        </p:nvSpPr>
        <p:spPr/>
        <p:txBody>
          <a:bodyPr/>
          <a:lstStyle/>
          <a:p>
            <a:pPr eaLnBrk="1" hangingPunct="1"/>
            <a:r>
              <a:rPr lang="en-US" altLang="en-US" sz="3200" b="1">
                <a:solidFill>
                  <a:srgbClr val="0E1032"/>
                </a:solidFill>
                <a:latin typeface="Tw Cen MT" pitchFamily="34" charset="0"/>
              </a:rPr>
              <a:t>Caveats to ICD-10 </a:t>
            </a:r>
          </a:p>
        </p:txBody>
      </p:sp>
      <p:sp>
        <p:nvSpPr>
          <p:cNvPr id="22532" name="Content Placeholder 2"/>
          <p:cNvSpPr>
            <a:spLocks noGrp="1"/>
          </p:cNvSpPr>
          <p:nvPr>
            <p:ph idx="1"/>
          </p:nvPr>
        </p:nvSpPr>
        <p:spPr>
          <a:xfrm>
            <a:off x="457200" y="1600200"/>
            <a:ext cx="3657600" cy="4419600"/>
          </a:xfrm>
        </p:spPr>
        <p:txBody>
          <a:bodyPr/>
          <a:lstStyle/>
          <a:p>
            <a:pPr eaLnBrk="1" hangingPunct="1"/>
            <a:r>
              <a:rPr lang="en-US" altLang="en-US" sz="2800">
                <a:solidFill>
                  <a:srgbClr val="0E1032"/>
                </a:solidFill>
                <a:latin typeface="Tw Cen MT" pitchFamily="34" charset="0"/>
              </a:rPr>
              <a:t>Not all SDOH domains have ICD-10 Z-codes </a:t>
            </a:r>
          </a:p>
          <a:p>
            <a:pPr eaLnBrk="1" hangingPunct="1"/>
            <a:r>
              <a:rPr lang="en-US" altLang="en-US" sz="2800">
                <a:solidFill>
                  <a:srgbClr val="0E1032"/>
                </a:solidFill>
                <a:latin typeface="Tw Cen MT" pitchFamily="34" charset="0"/>
              </a:rPr>
              <a:t>First choice for documentation would be another standardized dataset. Interim dataset may be needed</a:t>
            </a:r>
          </a:p>
          <a:p>
            <a:pPr eaLnBrk="1" hangingPunct="1"/>
            <a:endParaRPr lang="en-US" altLang="en-US" sz="2800">
              <a:solidFill>
                <a:srgbClr val="0E1032"/>
              </a:solidFill>
              <a:latin typeface="Tw Cen MT" pitchFamily="34" charset="0"/>
            </a:endParaRPr>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
        <p:nvSpPr>
          <p:cNvPr id="18438" name="TextBox 1"/>
          <p:cNvSpPr txBox="1">
            <a:spLocks noChangeArrowheads="1"/>
          </p:cNvSpPr>
          <p:nvPr/>
        </p:nvSpPr>
        <p:spPr bwMode="auto">
          <a:xfrm>
            <a:off x="4953000" y="2514600"/>
            <a:ext cx="3657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en-US" sz="2400" b="1" dirty="0">
                <a:latin typeface="Tw Cen MT" pitchFamily="34" charset="0"/>
              </a:rPr>
              <a:t>Example SDOH Domains without z-code</a:t>
            </a:r>
          </a:p>
          <a:p>
            <a:pPr marL="342900" indent="-342900" eaLnBrk="1" hangingPunct="1">
              <a:buFont typeface="Arial" panose="020B0604020202020204" pitchFamily="34" charset="0"/>
              <a:buChar char="•"/>
              <a:defRPr/>
            </a:pPr>
            <a:r>
              <a:rPr lang="en-US" altLang="en-US" sz="2400" dirty="0">
                <a:latin typeface="Tw Cen MT" pitchFamily="34" charset="0"/>
              </a:rPr>
              <a:t>Transportation</a:t>
            </a:r>
          </a:p>
          <a:p>
            <a:pPr marL="342900" indent="-342900" eaLnBrk="1" hangingPunct="1">
              <a:buFont typeface="Arial" panose="020B0604020202020204" pitchFamily="34" charset="0"/>
              <a:buChar char="•"/>
              <a:defRPr/>
            </a:pPr>
            <a:r>
              <a:rPr lang="en-US" altLang="en-US" sz="2400" dirty="0">
                <a:latin typeface="Tw Cen MT" pitchFamily="34" charset="0"/>
              </a:rPr>
              <a:t>Refugee status</a:t>
            </a:r>
          </a:p>
          <a:p>
            <a:pPr marL="342900" indent="-342900" eaLnBrk="1" hangingPunct="1">
              <a:buFont typeface="Arial" panose="020B0604020202020204" pitchFamily="34" charset="0"/>
              <a:buChar char="•"/>
              <a:defRPr/>
            </a:pPr>
            <a:r>
              <a:rPr lang="en-US" altLang="en-US" sz="2400" dirty="0">
                <a:latin typeface="Tw Cen MT" pitchFamily="34" charset="0"/>
              </a:rPr>
              <a:t>Farmworker status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E1032"/>
        </a:solid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a:xfrm>
            <a:off x="0" y="4419600"/>
            <a:ext cx="9144000" cy="1143000"/>
          </a:xfrm>
        </p:spPr>
        <p:txBody>
          <a:bodyPr/>
          <a:lstStyle/>
          <a:p>
            <a:pPr eaLnBrk="1" hangingPunct="1"/>
            <a:r>
              <a:rPr lang="en-US" altLang="en-US" b="1">
                <a:solidFill>
                  <a:schemeClr val="bg1"/>
                </a:solidFill>
                <a:latin typeface="Tw Cen MT" pitchFamily="34" charset="0"/>
              </a:rPr>
              <a:t>Tools and Next Steps</a:t>
            </a:r>
          </a:p>
        </p:txBody>
      </p:sp>
      <p:pic>
        <p:nvPicPr>
          <p:cNvPr id="23555" name="Picture 2" title="Bandaid ic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67125" y="2362200"/>
            <a:ext cx="1809750"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28600"/>
            <a:ext cx="8229600" cy="1143000"/>
          </a:xfrm>
        </p:spPr>
        <p:txBody>
          <a:bodyPr/>
          <a:lstStyle/>
          <a:p>
            <a:pPr eaLnBrk="1" hangingPunct="1"/>
            <a:r>
              <a:rPr lang="en-US" altLang="en-US" sz="3200" b="1">
                <a:solidFill>
                  <a:srgbClr val="0E1032"/>
                </a:solidFill>
                <a:latin typeface="Tw Cen MT" pitchFamily="34" charset="0"/>
              </a:rPr>
              <a:t>Multi-Domain SDOH Screening Tools</a:t>
            </a:r>
          </a:p>
        </p:txBody>
      </p:sp>
      <p:sp>
        <p:nvSpPr>
          <p:cNvPr id="24579" name="Content Placeholder 2"/>
          <p:cNvSpPr>
            <a:spLocks noGrp="1"/>
          </p:cNvSpPr>
          <p:nvPr>
            <p:ph idx="1"/>
          </p:nvPr>
        </p:nvSpPr>
        <p:spPr>
          <a:xfrm>
            <a:off x="990600" y="1600200"/>
            <a:ext cx="7696200" cy="4572000"/>
          </a:xfrm>
        </p:spPr>
        <p:txBody>
          <a:bodyPr/>
          <a:lstStyle/>
          <a:p>
            <a:pPr eaLnBrk="1" hangingPunct="1"/>
            <a:r>
              <a:rPr lang="en-US" altLang="en-US" sz="2800" dirty="0">
                <a:latin typeface="Tw Cen MT" pitchFamily="34" charset="0"/>
              </a:rPr>
              <a:t>There is a list of screening tools on the </a:t>
            </a:r>
            <a:r>
              <a:rPr lang="en-US" altLang="en-US" sz="2800" u="sng" dirty="0">
                <a:solidFill>
                  <a:srgbClr val="0070C0"/>
                </a:solidFill>
                <a:latin typeface="Tw Cen MT" pitchFamily="34" charset="0"/>
              </a:rPr>
              <a:t>Social Interventions Research &amp; Evaluation Network (SIREN) at the University of California, San Francisco website</a:t>
            </a:r>
          </a:p>
          <a:p>
            <a:pPr eaLnBrk="1" hangingPunct="1"/>
            <a:r>
              <a:rPr lang="en-US" altLang="en-US" sz="2800" dirty="0">
                <a:latin typeface="Tw Cen MT" pitchFamily="34" charset="0"/>
              </a:rPr>
              <a:t>Including:</a:t>
            </a:r>
          </a:p>
          <a:p>
            <a:pPr lvl="1" eaLnBrk="1" hangingPunct="1"/>
            <a:r>
              <a:rPr lang="en-US" altLang="en-US" sz="2400" dirty="0">
                <a:latin typeface="Tw Cen MT" pitchFamily="34" charset="0"/>
              </a:rPr>
              <a:t>PRAPARE</a:t>
            </a:r>
          </a:p>
          <a:p>
            <a:pPr lvl="1" eaLnBrk="1" hangingPunct="1"/>
            <a:r>
              <a:rPr lang="en-US" altLang="en-US" sz="2400" dirty="0">
                <a:latin typeface="Tw Cen MT" pitchFamily="34" charset="0"/>
              </a:rPr>
              <a:t>IOM Recommended Social and Behavioral Domains and Measures for EHR</a:t>
            </a:r>
          </a:p>
          <a:p>
            <a:pPr lvl="1" eaLnBrk="1" hangingPunct="1"/>
            <a:r>
              <a:rPr lang="en-US" altLang="en-US" sz="2400" dirty="0">
                <a:latin typeface="Tw Cen MT" pitchFamily="34" charset="0"/>
              </a:rPr>
              <a:t>WE CARE</a:t>
            </a:r>
          </a:p>
          <a:p>
            <a:pPr lvl="1" eaLnBrk="1" hangingPunct="1"/>
            <a:endParaRPr lang="en-US" altLang="en-US" sz="2400" dirty="0">
              <a:solidFill>
                <a:srgbClr val="FF0000"/>
              </a:solidFill>
              <a:latin typeface="Tw Cen MT" pitchFamily="34" charset="0"/>
            </a:endParaRP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28600"/>
            <a:ext cx="8229600" cy="1143000"/>
          </a:xfrm>
        </p:spPr>
        <p:txBody>
          <a:bodyPr/>
          <a:lstStyle/>
          <a:p>
            <a:pPr eaLnBrk="1" hangingPunct="1"/>
            <a:r>
              <a:rPr lang="en-US" altLang="en-US" sz="3200" b="1">
                <a:solidFill>
                  <a:srgbClr val="0E1032"/>
                </a:solidFill>
                <a:latin typeface="Tw Cen MT" pitchFamily="34" charset="0"/>
              </a:rPr>
              <a:t>Documentation in EHR</a:t>
            </a:r>
          </a:p>
        </p:txBody>
      </p:sp>
      <p:sp>
        <p:nvSpPr>
          <p:cNvPr id="25603" name="Content Placeholder 2"/>
          <p:cNvSpPr>
            <a:spLocks noGrp="1"/>
          </p:cNvSpPr>
          <p:nvPr>
            <p:ph idx="1"/>
          </p:nvPr>
        </p:nvSpPr>
        <p:spPr>
          <a:xfrm>
            <a:off x="990600" y="1600200"/>
            <a:ext cx="7696200" cy="2895600"/>
          </a:xfrm>
        </p:spPr>
        <p:txBody>
          <a:bodyPr/>
          <a:lstStyle/>
          <a:p>
            <a:pPr eaLnBrk="1" hangingPunct="1">
              <a:defRPr/>
            </a:pPr>
            <a:r>
              <a:rPr lang="en-US" altLang="en-US" dirty="0">
                <a:solidFill>
                  <a:srgbClr val="0E1032"/>
                </a:solidFill>
                <a:latin typeface="Tw Cen MT" pitchFamily="34" charset="0"/>
              </a:rPr>
              <a:t>Build for systematic, structured, ideally standardized data collection</a:t>
            </a:r>
          </a:p>
          <a:p>
            <a:pPr eaLnBrk="1" hangingPunct="1">
              <a:defRPr/>
            </a:pPr>
            <a:r>
              <a:rPr lang="en-US" altLang="en-US" dirty="0">
                <a:solidFill>
                  <a:srgbClr val="0E1032"/>
                </a:solidFill>
                <a:latin typeface="Tw Cen MT" pitchFamily="34" charset="0"/>
              </a:rPr>
              <a:t>Some templates have been developed</a:t>
            </a:r>
          </a:p>
          <a:p>
            <a:pPr eaLnBrk="1" hangingPunct="1">
              <a:defRPr/>
            </a:pPr>
            <a:r>
              <a:rPr lang="en-US" altLang="en-US" dirty="0">
                <a:solidFill>
                  <a:srgbClr val="0E1032"/>
                </a:solidFill>
                <a:latin typeface="Tw Cen MT" pitchFamily="34" charset="0"/>
              </a:rPr>
              <a:t>Example: PRAPARE has templates for Centricity, </a:t>
            </a:r>
            <a:r>
              <a:rPr lang="en-US" altLang="en-US" dirty="0" err="1">
                <a:solidFill>
                  <a:srgbClr val="0E1032"/>
                </a:solidFill>
                <a:latin typeface="Tw Cen MT" pitchFamily="34" charset="0"/>
              </a:rPr>
              <a:t>NextGen</a:t>
            </a:r>
            <a:r>
              <a:rPr lang="en-US" altLang="en-US" dirty="0">
                <a:solidFill>
                  <a:srgbClr val="0E1032"/>
                </a:solidFill>
                <a:latin typeface="Tw Cen MT" pitchFamily="34" charset="0"/>
              </a:rPr>
              <a:t>, Epic, </a:t>
            </a:r>
            <a:r>
              <a:rPr lang="en-US" altLang="en-US" dirty="0" err="1">
                <a:solidFill>
                  <a:srgbClr val="0E1032"/>
                </a:solidFill>
                <a:latin typeface="Tw Cen MT" pitchFamily="34" charset="0"/>
              </a:rPr>
              <a:t>eClinicalWorks</a:t>
            </a:r>
            <a:endParaRPr lang="en-US" altLang="en-US" dirty="0">
              <a:solidFill>
                <a:srgbClr val="0E1032"/>
              </a:solidFill>
              <a:latin typeface="Tw Cen MT" pitchFamily="34" charset="0"/>
            </a:endParaRPr>
          </a:p>
          <a:p>
            <a:pPr lvl="1" eaLnBrk="1" hangingPunct="1">
              <a:defRPr/>
            </a:pPr>
            <a:r>
              <a:rPr lang="en-US" altLang="en-US" dirty="0">
                <a:solidFill>
                  <a:srgbClr val="0E1032"/>
                </a:solidFill>
                <a:latin typeface="Tw Cen MT" pitchFamily="34" charset="0"/>
              </a:rPr>
              <a:t>Of these, </a:t>
            </a:r>
            <a:r>
              <a:rPr lang="en-US" altLang="en-US" dirty="0"/>
              <a:t>Centricity, </a:t>
            </a:r>
            <a:r>
              <a:rPr lang="en-US" altLang="en-US" dirty="0" err="1"/>
              <a:t>NextGen</a:t>
            </a:r>
            <a:r>
              <a:rPr lang="en-US" altLang="en-US" dirty="0"/>
              <a:t>, and Epic are linked to ICD-10 Z-codes</a:t>
            </a:r>
          </a:p>
          <a:p>
            <a:pPr marL="0" indent="0">
              <a:buFont typeface="Arial" charset="0"/>
              <a:buNone/>
              <a:defRPr/>
            </a:pPr>
            <a:br>
              <a:rPr lang="en-US" sz="2400" dirty="0"/>
            </a:br>
            <a:endParaRPr lang="en-US" altLang="en-US" sz="2400" dirty="0">
              <a:solidFill>
                <a:srgbClr val="0E1032"/>
              </a:solidFill>
            </a:endParaRP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28600"/>
            <a:ext cx="8229600" cy="1143000"/>
          </a:xfrm>
        </p:spPr>
        <p:txBody>
          <a:bodyPr/>
          <a:lstStyle/>
          <a:p>
            <a:pPr eaLnBrk="1" hangingPunct="1"/>
            <a:r>
              <a:rPr lang="en-US" altLang="en-US" sz="3200" b="1">
                <a:solidFill>
                  <a:srgbClr val="0E1032"/>
                </a:solidFill>
                <a:latin typeface="Tw Cen MT" pitchFamily="34" charset="0"/>
              </a:rPr>
              <a:t>What’s Next? </a:t>
            </a:r>
          </a:p>
        </p:txBody>
      </p:sp>
      <p:sp>
        <p:nvSpPr>
          <p:cNvPr id="26627" name="Content Placeholder 2"/>
          <p:cNvSpPr>
            <a:spLocks noGrp="1"/>
          </p:cNvSpPr>
          <p:nvPr>
            <p:ph idx="1"/>
          </p:nvPr>
        </p:nvSpPr>
        <p:spPr>
          <a:xfrm>
            <a:off x="990600" y="1600200"/>
            <a:ext cx="7696200" cy="4572000"/>
          </a:xfrm>
        </p:spPr>
        <p:txBody>
          <a:bodyPr/>
          <a:lstStyle/>
          <a:p>
            <a:pPr eaLnBrk="1" hangingPunct="1"/>
            <a:r>
              <a:rPr lang="en-US" altLang="en-US" sz="2800">
                <a:solidFill>
                  <a:srgbClr val="0E1032"/>
                </a:solidFill>
                <a:latin typeface="Tw Cen MT" pitchFamily="34" charset="0"/>
              </a:rPr>
              <a:t>Considerations for leveraging standardized SDOH data for value-based payment</a:t>
            </a:r>
          </a:p>
          <a:p>
            <a:pPr lvl="1" eaLnBrk="1" hangingPunct="1"/>
            <a:r>
              <a:rPr lang="en-US" altLang="en-US" sz="2400">
                <a:solidFill>
                  <a:srgbClr val="0E1032"/>
                </a:solidFill>
                <a:latin typeface="Tw Cen MT" pitchFamily="34" charset="0"/>
              </a:rPr>
              <a:t>Do you have performance payments linked to outcomes that are affected by social factors? </a:t>
            </a:r>
          </a:p>
          <a:p>
            <a:pPr lvl="1" eaLnBrk="1" hangingPunct="1"/>
            <a:r>
              <a:rPr lang="en-US" altLang="en-US" sz="2400">
                <a:solidFill>
                  <a:srgbClr val="0E1032"/>
                </a:solidFill>
                <a:latin typeface="Tw Cen MT" pitchFamily="34" charset="0"/>
              </a:rPr>
              <a:t>Does Medicaid in your state have a Health Homes program?</a:t>
            </a:r>
          </a:p>
          <a:p>
            <a:pPr lvl="1" eaLnBrk="1" hangingPunct="1"/>
            <a:r>
              <a:rPr lang="en-US" altLang="en-US" sz="2400">
                <a:solidFill>
                  <a:srgbClr val="0E1032"/>
                </a:solidFill>
                <a:latin typeface="Tw Cen MT" pitchFamily="34" charset="0"/>
              </a:rPr>
              <a:t>Do any of your payers pay care management fees? </a:t>
            </a:r>
          </a:p>
          <a:p>
            <a:pPr lvl="1" eaLnBrk="1" hangingPunct="1"/>
            <a:r>
              <a:rPr lang="en-US" altLang="en-US" sz="2400">
                <a:solidFill>
                  <a:srgbClr val="0E1032"/>
                </a:solidFill>
                <a:latin typeface="Tw Cen MT" pitchFamily="34" charset="0"/>
              </a:rPr>
              <a:t>Could you partner with your managed care plan and/or associated ACO on making a case for rates adjusted for social factors? </a:t>
            </a:r>
          </a:p>
          <a:p>
            <a:pPr eaLnBrk="1" hangingPunct="1"/>
            <a:r>
              <a:rPr lang="en-US" altLang="en-US" sz="2800">
                <a:solidFill>
                  <a:srgbClr val="0E1032"/>
                </a:solidFill>
                <a:latin typeface="Tw Cen MT" pitchFamily="34" charset="0"/>
              </a:rPr>
              <a:t>Work with your PCA, HCCN, or consortia </a:t>
            </a:r>
            <a:br>
              <a:rPr lang="en-US" altLang="en-US" sz="2400"/>
            </a:br>
            <a:endParaRPr lang="en-US" altLang="en-US" sz="2400">
              <a:solidFill>
                <a:srgbClr val="0E1032"/>
              </a:solidFill>
            </a:endParaRP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28600"/>
            <a:ext cx="8229600" cy="1143000"/>
          </a:xfrm>
        </p:spPr>
        <p:txBody>
          <a:bodyPr/>
          <a:lstStyle/>
          <a:p>
            <a:pPr eaLnBrk="1" hangingPunct="1"/>
            <a:r>
              <a:rPr lang="en-US" altLang="en-US" sz="3200" b="1">
                <a:solidFill>
                  <a:srgbClr val="0E1032"/>
                </a:solidFill>
                <a:latin typeface="Tw Cen MT" pitchFamily="34" charset="0"/>
              </a:rPr>
              <a:t>What’s Next? </a:t>
            </a:r>
          </a:p>
        </p:txBody>
      </p:sp>
      <p:sp>
        <p:nvSpPr>
          <p:cNvPr id="27651" name="Content Placeholder 2"/>
          <p:cNvSpPr>
            <a:spLocks noGrp="1"/>
          </p:cNvSpPr>
          <p:nvPr>
            <p:ph idx="1"/>
          </p:nvPr>
        </p:nvSpPr>
        <p:spPr>
          <a:xfrm>
            <a:off x="990600" y="1600200"/>
            <a:ext cx="7696200" cy="4572000"/>
          </a:xfrm>
        </p:spPr>
        <p:txBody>
          <a:bodyPr/>
          <a:lstStyle/>
          <a:p>
            <a:pPr eaLnBrk="1" hangingPunct="1"/>
            <a:r>
              <a:rPr lang="en-US" altLang="en-US" sz="2800">
                <a:solidFill>
                  <a:srgbClr val="0E1032"/>
                </a:solidFill>
                <a:latin typeface="Tw Cen MT" pitchFamily="34" charset="0"/>
              </a:rPr>
              <a:t>Conduct further analytics using SDOH data to explore research questions and influence policy</a:t>
            </a:r>
          </a:p>
          <a:p>
            <a:pPr lvl="1" eaLnBrk="1" hangingPunct="1"/>
            <a:r>
              <a:rPr lang="en-US" altLang="en-US" sz="2400">
                <a:latin typeface="Tw Cen MT" pitchFamily="34" charset="0"/>
              </a:rPr>
              <a:t>Which social determinants interventions have the greatest impact on health outcomes? </a:t>
            </a:r>
          </a:p>
          <a:p>
            <a:pPr lvl="1" eaLnBrk="1" hangingPunct="1"/>
            <a:r>
              <a:rPr lang="en-US" altLang="en-US" sz="2400">
                <a:latin typeface="Tw Cen MT" pitchFamily="34" charset="0"/>
              </a:rPr>
              <a:t>When in the life course to intervene?</a:t>
            </a:r>
          </a:p>
          <a:p>
            <a:pPr eaLnBrk="1" hangingPunct="1"/>
            <a:r>
              <a:rPr lang="en-US" altLang="en-US" sz="2800">
                <a:solidFill>
                  <a:srgbClr val="0E1032"/>
                </a:solidFill>
                <a:latin typeface="Tw Cen MT" pitchFamily="34" charset="0"/>
              </a:rPr>
              <a:t>Develop in-house analytics and/or consider a research partner</a:t>
            </a: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z="3200" b="1">
                <a:solidFill>
                  <a:srgbClr val="0E1032"/>
                </a:solidFill>
                <a:latin typeface="Tw Cen MT" pitchFamily="34" charset="0"/>
              </a:rPr>
              <a:t>Resources</a:t>
            </a:r>
          </a:p>
        </p:txBody>
      </p:sp>
      <p:sp>
        <p:nvSpPr>
          <p:cNvPr id="28675" name="Content Placeholder 2"/>
          <p:cNvSpPr>
            <a:spLocks noGrp="1"/>
          </p:cNvSpPr>
          <p:nvPr>
            <p:ph idx="1"/>
          </p:nvPr>
        </p:nvSpPr>
        <p:spPr>
          <a:xfrm>
            <a:off x="990600" y="1600200"/>
            <a:ext cx="7696200" cy="3048000"/>
          </a:xfrm>
        </p:spPr>
        <p:txBody>
          <a:bodyPr/>
          <a:lstStyle/>
          <a:p>
            <a:pPr eaLnBrk="1" hangingPunct="1"/>
            <a:r>
              <a:rPr lang="en-US" altLang="en-US" sz="2800" u="sng" dirty="0">
                <a:solidFill>
                  <a:srgbClr val="0070C0"/>
                </a:solidFill>
                <a:latin typeface="Tw Cen MT" pitchFamily="34" charset="0"/>
                <a:hlinkClick r:id="rId3"/>
              </a:rPr>
              <a:t>HITEQ Value-Based Payment Resources</a:t>
            </a:r>
            <a:endParaRPr lang="en-US" altLang="en-US" sz="2800" u="sng" dirty="0">
              <a:solidFill>
                <a:srgbClr val="0070C0"/>
              </a:solidFill>
              <a:latin typeface="Tw Cen MT" pitchFamily="34" charset="0"/>
            </a:endParaRPr>
          </a:p>
          <a:p>
            <a:pPr eaLnBrk="1" hangingPunct="1"/>
            <a:r>
              <a:rPr lang="en-US" altLang="en-US" sz="2800" u="sng" dirty="0">
                <a:solidFill>
                  <a:srgbClr val="0070C0"/>
                </a:solidFill>
                <a:latin typeface="Tw Cen MT" pitchFamily="34" charset="0"/>
                <a:hlinkClick r:id="rId4"/>
              </a:rPr>
              <a:t>PRAPARE Toolkit</a:t>
            </a:r>
            <a:endParaRPr lang="en-US" altLang="en-US" sz="2800" u="sng" dirty="0">
              <a:solidFill>
                <a:srgbClr val="0070C0"/>
              </a:solidFill>
              <a:latin typeface="Tw Cen MT" pitchFamily="34" charset="0"/>
            </a:endParaRPr>
          </a:p>
          <a:p>
            <a:pPr eaLnBrk="1" hangingPunct="1"/>
            <a:r>
              <a:rPr lang="en-US" altLang="en-US" sz="2800" u="sng" dirty="0">
                <a:solidFill>
                  <a:srgbClr val="0070C0"/>
                </a:solidFill>
                <a:latin typeface="Tw Cen MT" pitchFamily="34" charset="0"/>
                <a:hlinkClick r:id="rId5"/>
              </a:rPr>
              <a:t>AAPCHO Enabling Services Accountability Project</a:t>
            </a:r>
            <a:endParaRPr lang="en-US" altLang="en-US" sz="2800" u="sng" dirty="0">
              <a:solidFill>
                <a:srgbClr val="0070C0"/>
              </a:solidFill>
              <a:latin typeface="Tw Cen MT" pitchFamily="34" charset="0"/>
            </a:endParaRPr>
          </a:p>
          <a:p>
            <a:pPr eaLnBrk="1" hangingPunct="1"/>
            <a:r>
              <a:rPr lang="en-US" altLang="en-US" sz="2800" u="sng" dirty="0">
                <a:solidFill>
                  <a:srgbClr val="0070C0"/>
                </a:solidFill>
                <a:latin typeface="Tw Cen MT" pitchFamily="34" charset="0"/>
                <a:hlinkClick r:id="rId6"/>
              </a:rPr>
              <a:t>Social Interventions Research &amp; Evaluation Network (SIREN) at the University of California, San Francisco</a:t>
            </a:r>
            <a:endParaRPr lang="en-US" altLang="en-US" sz="2800" u="sng" dirty="0">
              <a:solidFill>
                <a:srgbClr val="0070C0"/>
              </a:solidFill>
              <a:latin typeface="Tw Cen MT" pitchFamily="34" charset="0"/>
            </a:endParaRP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z="3200" b="1">
                <a:solidFill>
                  <a:srgbClr val="0E1032"/>
                </a:solidFill>
                <a:latin typeface="Tw Cen MT" pitchFamily="34" charset="0"/>
              </a:rPr>
              <a:t>Questions? Feedback?  </a:t>
            </a:r>
          </a:p>
        </p:txBody>
      </p:sp>
      <p:sp>
        <p:nvSpPr>
          <p:cNvPr id="29699" name="Content Placeholder 2"/>
          <p:cNvSpPr>
            <a:spLocks noGrp="1"/>
          </p:cNvSpPr>
          <p:nvPr>
            <p:ph idx="1"/>
          </p:nvPr>
        </p:nvSpPr>
        <p:spPr>
          <a:xfrm>
            <a:off x="990600" y="4343400"/>
            <a:ext cx="7696200" cy="2057400"/>
          </a:xfrm>
        </p:spPr>
        <p:txBody>
          <a:bodyPr/>
          <a:lstStyle/>
          <a:p>
            <a:pPr marL="0" indent="0">
              <a:buFont typeface="Arial" charset="0"/>
              <a:buNone/>
            </a:pPr>
            <a:r>
              <a:rPr lang="en-US" altLang="en-US" sz="1600">
                <a:latin typeface="Tw Cen MT" pitchFamily="34" charset="0"/>
              </a:rPr>
              <a:t>This project is/was supported by the Health Resources and Services Administration (HRSA) of the U.S. Department of Health and Human Services (HHS) under cooperative agreement U30CS29366 Training and Technical Assistance National Cooperative Agreement for $1,954,318. This information or content and conclusions are those of the author and should not be construed as the official position or policy of, nor should any endorsements be inferred by HRSA, HHS, or the U.S. Government.</a:t>
            </a:r>
            <a:endParaRPr lang="en-US" altLang="en-US" sz="1600">
              <a:solidFill>
                <a:srgbClr val="0E1032"/>
              </a:solidFill>
              <a:latin typeface="Tw Cen MT" pitchFamily="34" charset="0"/>
            </a:endParaRP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pic>
        <p:nvPicPr>
          <p:cNvPr id="29701" name="Picture 1" title="HITEQ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676400"/>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TextBox 2"/>
          <p:cNvSpPr txBox="1">
            <a:spLocks noChangeArrowheads="1"/>
          </p:cNvSpPr>
          <p:nvPr/>
        </p:nvSpPr>
        <p:spPr bwMode="auto">
          <a:xfrm>
            <a:off x="3276600" y="2268538"/>
            <a:ext cx="51054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dirty="0">
                <a:solidFill>
                  <a:srgbClr val="0E1032"/>
                </a:solidFill>
                <a:latin typeface="Tw Cen MT" pitchFamily="34" charset="0"/>
              </a:rPr>
              <a:t>Email: </a:t>
            </a:r>
            <a:r>
              <a:rPr lang="en-US" altLang="en-US" sz="3600" u="sng" dirty="0">
                <a:solidFill>
                  <a:schemeClr val="tx2">
                    <a:lumMod val="60000"/>
                    <a:lumOff val="40000"/>
                  </a:schemeClr>
                </a:solidFill>
                <a:latin typeface="Tw Cen MT" pitchFamily="34" charset="0"/>
              </a:rPr>
              <a:t>hiteqinfo@jsi.com</a:t>
            </a:r>
          </a:p>
          <a:p>
            <a:pPr eaLnBrk="1" hangingPunct="1">
              <a:spcBef>
                <a:spcPct val="0"/>
              </a:spcBef>
              <a:buFontTx/>
              <a:buNone/>
            </a:pPr>
            <a:r>
              <a:rPr lang="en-US" altLang="en-US" sz="3600" dirty="0">
                <a:solidFill>
                  <a:srgbClr val="0E1032"/>
                </a:solidFill>
                <a:latin typeface="Tw Cen MT" pitchFamily="34" charset="0"/>
              </a:rPr>
              <a:t>Phone: 1-844-305-7440</a:t>
            </a:r>
            <a:endParaRPr lang="en-US" altLang="en-US" sz="3600" dirty="0">
              <a:latin typeface="Tw Cen MT" pitchFamily="34" charset="0"/>
            </a:endParaRPr>
          </a:p>
          <a:p>
            <a:pPr eaLnBrk="1" hangingPunct="1">
              <a:spcBef>
                <a:spcPct val="0"/>
              </a:spcBef>
              <a:buFontTx/>
              <a:buNone/>
            </a:pPr>
            <a:endParaRPr lang="en-US" alt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2590800"/>
            <a:ext cx="3581400" cy="1143000"/>
          </a:xfrm>
        </p:spPr>
        <p:txBody>
          <a:bodyPr/>
          <a:lstStyle/>
          <a:p>
            <a:pPr eaLnBrk="1" hangingPunct="1"/>
            <a:r>
              <a:rPr lang="en-US" altLang="en-US" sz="5400" b="1">
                <a:latin typeface="Tw Cen MT" pitchFamily="34" charset="0"/>
              </a:rPr>
              <a:t>Contents</a:t>
            </a:r>
          </a:p>
        </p:txBody>
      </p:sp>
      <p:sp>
        <p:nvSpPr>
          <p:cNvPr id="4099" name="Content Placeholder 2"/>
          <p:cNvSpPr>
            <a:spLocks noGrp="1"/>
          </p:cNvSpPr>
          <p:nvPr>
            <p:ph idx="1"/>
          </p:nvPr>
        </p:nvSpPr>
        <p:spPr>
          <a:xfrm>
            <a:off x="3276600" y="1428750"/>
            <a:ext cx="5486400" cy="3543300"/>
          </a:xfrm>
        </p:spPr>
        <p:txBody>
          <a:bodyPr/>
          <a:lstStyle/>
          <a:p>
            <a:pPr eaLnBrk="1" hangingPunct="1"/>
            <a:r>
              <a:rPr lang="en-US" altLang="en-US">
                <a:latin typeface="Tw Cen MT" pitchFamily="34" charset="0"/>
              </a:rPr>
              <a:t>Why Collect Standardized SDOH Data? </a:t>
            </a:r>
          </a:p>
          <a:p>
            <a:pPr lvl="1" eaLnBrk="1" hangingPunct="1"/>
            <a:r>
              <a:rPr lang="en-US" altLang="en-US">
                <a:latin typeface="Tw Cen MT" pitchFamily="34" charset="0"/>
              </a:rPr>
              <a:t>The “Triple S” </a:t>
            </a:r>
          </a:p>
          <a:p>
            <a:pPr lvl="1" eaLnBrk="1" hangingPunct="1"/>
            <a:r>
              <a:rPr lang="en-US" altLang="en-US">
                <a:latin typeface="Tw Cen MT" pitchFamily="34" charset="0"/>
              </a:rPr>
              <a:t>Payment reform, policy change, and research</a:t>
            </a:r>
          </a:p>
          <a:p>
            <a:pPr lvl="1" eaLnBrk="1" hangingPunct="1"/>
            <a:r>
              <a:rPr lang="en-US" altLang="en-US">
                <a:latin typeface="Tw Cen MT" pitchFamily="34" charset="0"/>
              </a:rPr>
              <a:t>ICD-10 z-codes</a:t>
            </a:r>
          </a:p>
          <a:p>
            <a:pPr eaLnBrk="1" hangingPunct="1"/>
            <a:r>
              <a:rPr lang="en-US" altLang="en-US">
                <a:latin typeface="Tw Cen MT" pitchFamily="34" charset="0"/>
              </a:rPr>
              <a:t>Tools and Next Steps</a:t>
            </a:r>
          </a:p>
          <a:p>
            <a:pPr lvl="1" eaLnBrk="1" hangingPunct="1"/>
            <a:endParaRPr lang="en-US" altLang="en-US">
              <a:latin typeface="Tw Cen MT" pitchFamily="34" charset="0"/>
            </a:endParaRPr>
          </a:p>
          <a:p>
            <a:pPr eaLnBrk="1" hangingPunct="1"/>
            <a:endParaRPr lang="en-US" altLang="en-US">
              <a:latin typeface="Tw Cen MT" pitchFamily="34" charset="0"/>
            </a:endParaRPr>
          </a:p>
        </p:txBody>
      </p:sp>
      <p:cxnSp>
        <p:nvCxnSpPr>
          <p:cNvPr id="5" name="Straight Connector 4" title="-"/>
          <p:cNvCxnSpPr/>
          <p:nvPr/>
        </p:nvCxnSpPr>
        <p:spPr>
          <a:xfrm>
            <a:off x="2971800" y="2590800"/>
            <a:ext cx="0" cy="1219200"/>
          </a:xfrm>
          <a:prstGeom prst="line">
            <a:avLst/>
          </a:prstGeom>
          <a:ln w="38100">
            <a:solidFill>
              <a:srgbClr val="0E103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1032"/>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0" y="4267200"/>
            <a:ext cx="9144000" cy="1143000"/>
          </a:xfrm>
        </p:spPr>
        <p:txBody>
          <a:bodyPr/>
          <a:lstStyle/>
          <a:p>
            <a:pPr eaLnBrk="1" hangingPunct="1"/>
            <a:r>
              <a:rPr lang="en-US" altLang="en-US" b="1">
                <a:solidFill>
                  <a:schemeClr val="bg1"/>
                </a:solidFill>
                <a:latin typeface="Tw Cen MT" pitchFamily="34" charset="0"/>
              </a:rPr>
              <a:t>Why Collect Standardized SDOH?</a:t>
            </a:r>
          </a:p>
        </p:txBody>
      </p:sp>
      <p:pic>
        <p:nvPicPr>
          <p:cNvPr id="5123" name="Picture 3"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2224088"/>
            <a:ext cx="1804988"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US" b="1" dirty="0">
                <a:solidFill>
                  <a:srgbClr val="0E1032"/>
                </a:solidFill>
              </a:rPr>
            </a:br>
            <a:r>
              <a:rPr lang="en-US" sz="3600" b="1" dirty="0">
                <a:solidFill>
                  <a:srgbClr val="0E1032"/>
                </a:solidFill>
                <a:latin typeface="Tw Cen MT" panose="020B0602020104020603" pitchFamily="34" charset="0"/>
              </a:rPr>
              <a:t>Health Centers and SDOH </a:t>
            </a:r>
            <a:br>
              <a:rPr lang="en-US" b="1" dirty="0">
                <a:solidFill>
                  <a:srgbClr val="0E1032"/>
                </a:solidFill>
              </a:rPr>
            </a:br>
            <a:endParaRPr lang="en-US" b="1" dirty="0">
              <a:solidFill>
                <a:srgbClr val="0E1032"/>
              </a:solidFill>
            </a:endParaRPr>
          </a:p>
        </p:txBody>
      </p:sp>
      <p:sp>
        <p:nvSpPr>
          <p:cNvPr id="3" name="Content Placeholder 2"/>
          <p:cNvSpPr>
            <a:spLocks noGrp="1"/>
          </p:cNvSpPr>
          <p:nvPr>
            <p:ph idx="1"/>
          </p:nvPr>
        </p:nvSpPr>
        <p:spPr>
          <a:xfrm>
            <a:off x="457200" y="1600200"/>
            <a:ext cx="6019800" cy="3124200"/>
          </a:xfrm>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en-US" dirty="0">
                <a:solidFill>
                  <a:srgbClr val="0E1032"/>
                </a:solidFill>
                <a:latin typeface="Tw Cen MT" panose="020B0602020104020603" pitchFamily="34" charset="0"/>
              </a:rPr>
              <a:t>Health centers have long recognized the importance of acting on SDOH for individual patients</a:t>
            </a:r>
          </a:p>
          <a:p>
            <a:pPr eaLnBrk="1" fontAlgn="auto" hangingPunct="1">
              <a:spcAft>
                <a:spcPts val="0"/>
              </a:spcAft>
              <a:buFont typeface="Arial" panose="020B0604020202020204" pitchFamily="34" charset="0"/>
              <a:buChar char="•"/>
              <a:defRPr/>
            </a:pPr>
            <a:r>
              <a:rPr lang="en-US" dirty="0">
                <a:solidFill>
                  <a:srgbClr val="0E1032"/>
                </a:solidFill>
                <a:latin typeface="Tw Cen MT" panose="020B0602020104020603" pitchFamily="34" charset="0"/>
              </a:rPr>
              <a:t>Collecting structured, standardized, SDOH data is a return to health center social justice roots</a:t>
            </a: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
        <p:nvSpPr>
          <p:cNvPr id="6149" name="TextBox 6"/>
          <p:cNvSpPr txBox="1">
            <a:spLocks noChangeArrowheads="1"/>
          </p:cNvSpPr>
          <p:nvPr/>
        </p:nvSpPr>
        <p:spPr bwMode="auto">
          <a:xfrm>
            <a:off x="6826250" y="3870325"/>
            <a:ext cx="178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0E1032"/>
                </a:solidFill>
                <a:latin typeface="Tw Cen MT" pitchFamily="34" charset="0"/>
              </a:rPr>
              <a:t>Physical Environment 10%</a:t>
            </a:r>
          </a:p>
        </p:txBody>
      </p:sp>
      <p:pic>
        <p:nvPicPr>
          <p:cNvPr id="6150" name="Picture 3" title="pie chart"/>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470400"/>
            <a:ext cx="2189163" cy="218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Box 7"/>
          <p:cNvSpPr txBox="1">
            <a:spLocks noChangeArrowheads="1"/>
          </p:cNvSpPr>
          <p:nvPr/>
        </p:nvSpPr>
        <p:spPr bwMode="auto">
          <a:xfrm>
            <a:off x="7491413" y="6151563"/>
            <a:ext cx="1652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0E1032"/>
                </a:solidFill>
                <a:latin typeface="Tw Cen MT" pitchFamily="34" charset="0"/>
              </a:rPr>
              <a:t>Health Behaviors</a:t>
            </a:r>
          </a:p>
          <a:p>
            <a:pPr eaLnBrk="1" hangingPunct="1">
              <a:spcBef>
                <a:spcPct val="0"/>
              </a:spcBef>
              <a:buFontTx/>
              <a:buNone/>
            </a:pPr>
            <a:r>
              <a:rPr lang="en-US" altLang="en-US" sz="1600">
                <a:solidFill>
                  <a:srgbClr val="0E1032"/>
                </a:solidFill>
                <a:latin typeface="Tw Cen MT" pitchFamily="34" charset="0"/>
              </a:rPr>
              <a:t>30%</a:t>
            </a:r>
          </a:p>
        </p:txBody>
      </p:sp>
      <p:sp>
        <p:nvSpPr>
          <p:cNvPr id="6152" name="TextBox 8"/>
          <p:cNvSpPr txBox="1">
            <a:spLocks noChangeArrowheads="1"/>
          </p:cNvSpPr>
          <p:nvPr/>
        </p:nvSpPr>
        <p:spPr bwMode="auto">
          <a:xfrm>
            <a:off x="7646988" y="4767263"/>
            <a:ext cx="1344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0E1032"/>
                </a:solidFill>
                <a:latin typeface="Tw Cen MT" pitchFamily="34" charset="0"/>
              </a:rPr>
              <a:t>Clinical Care</a:t>
            </a:r>
          </a:p>
          <a:p>
            <a:pPr eaLnBrk="1" hangingPunct="1">
              <a:spcBef>
                <a:spcPct val="0"/>
              </a:spcBef>
              <a:buFontTx/>
              <a:buNone/>
            </a:pPr>
            <a:r>
              <a:rPr lang="en-US" altLang="en-US" sz="1600">
                <a:solidFill>
                  <a:srgbClr val="0E1032"/>
                </a:solidFill>
                <a:latin typeface="Tw Cen MT" pitchFamily="34" charset="0"/>
              </a:rPr>
              <a:t>20%</a:t>
            </a:r>
          </a:p>
        </p:txBody>
      </p:sp>
      <p:sp>
        <p:nvSpPr>
          <p:cNvPr id="6153" name="TextBox 9"/>
          <p:cNvSpPr txBox="1">
            <a:spLocks noChangeArrowheads="1"/>
          </p:cNvSpPr>
          <p:nvPr/>
        </p:nvSpPr>
        <p:spPr bwMode="auto">
          <a:xfrm>
            <a:off x="4191000" y="5026025"/>
            <a:ext cx="152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0E1032"/>
                </a:solidFill>
                <a:latin typeface="Tw Cen MT" pitchFamily="34" charset="0"/>
              </a:rPr>
              <a:t>Social &amp;</a:t>
            </a:r>
          </a:p>
          <a:p>
            <a:pPr eaLnBrk="1" hangingPunct="1">
              <a:spcBef>
                <a:spcPct val="0"/>
              </a:spcBef>
              <a:buFontTx/>
              <a:buNone/>
            </a:pPr>
            <a:r>
              <a:rPr lang="en-US" altLang="en-US" sz="1600">
                <a:solidFill>
                  <a:srgbClr val="0E1032"/>
                </a:solidFill>
                <a:latin typeface="Tw Cen MT" pitchFamily="34" charset="0"/>
              </a:rPr>
              <a:t>Economic Factors</a:t>
            </a:r>
          </a:p>
          <a:p>
            <a:pPr eaLnBrk="1" hangingPunct="1">
              <a:spcBef>
                <a:spcPct val="0"/>
              </a:spcBef>
              <a:buFontTx/>
              <a:buNone/>
            </a:pPr>
            <a:r>
              <a:rPr lang="en-US" altLang="en-US" sz="1600">
                <a:solidFill>
                  <a:srgbClr val="0E1032"/>
                </a:solidFill>
                <a:latin typeface="Tw Cen MT" pitchFamily="34" charset="0"/>
              </a:rPr>
              <a:t>40%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US" b="1" dirty="0">
                <a:solidFill>
                  <a:srgbClr val="0E1032"/>
                </a:solidFill>
              </a:rPr>
            </a:br>
            <a:r>
              <a:rPr lang="en-US" sz="3600" b="1" dirty="0">
                <a:solidFill>
                  <a:srgbClr val="0E1032"/>
                </a:solidFill>
                <a:latin typeface="Tw Cen MT" panose="020B0602020104020603" pitchFamily="34" charset="0"/>
              </a:rPr>
              <a:t>Renewed focus and momentum on SDOH</a:t>
            </a:r>
            <a:br>
              <a:rPr lang="en-US" b="1" dirty="0">
                <a:solidFill>
                  <a:srgbClr val="0E1032"/>
                </a:solidFill>
              </a:rPr>
            </a:br>
            <a:endParaRPr lang="en-US" b="1" dirty="0">
              <a:solidFill>
                <a:srgbClr val="0E1032"/>
              </a:solidFill>
            </a:endParaRPr>
          </a:p>
        </p:txBody>
      </p:sp>
      <p:sp>
        <p:nvSpPr>
          <p:cNvPr id="7171" name="Content Placeholder 2"/>
          <p:cNvSpPr>
            <a:spLocks noGrp="1"/>
          </p:cNvSpPr>
          <p:nvPr>
            <p:ph idx="1"/>
          </p:nvPr>
        </p:nvSpPr>
        <p:spPr>
          <a:xfrm>
            <a:off x="457200" y="1600200"/>
            <a:ext cx="8458200" cy="4648200"/>
          </a:xfrm>
        </p:spPr>
        <p:txBody>
          <a:bodyPr/>
          <a:lstStyle/>
          <a:p>
            <a:pPr eaLnBrk="1" hangingPunct="1"/>
            <a:r>
              <a:rPr lang="en-US" altLang="en-US" sz="2800">
                <a:latin typeface="Tw Cen MT" pitchFamily="34" charset="0"/>
              </a:rPr>
              <a:t>Centers for Medicare and Medicaid Services</a:t>
            </a:r>
          </a:p>
          <a:p>
            <a:pPr eaLnBrk="1" hangingPunct="1"/>
            <a:r>
              <a:rPr lang="en-US" altLang="en-US" sz="2800">
                <a:solidFill>
                  <a:srgbClr val="0E1032"/>
                </a:solidFill>
                <a:latin typeface="Tw Cen MT" pitchFamily="34" charset="0"/>
              </a:rPr>
              <a:t>National Academy of Medicine</a:t>
            </a:r>
          </a:p>
          <a:p>
            <a:pPr eaLnBrk="1" hangingPunct="1"/>
            <a:r>
              <a:rPr lang="en-US" altLang="en-US" sz="2800">
                <a:solidFill>
                  <a:srgbClr val="0E1032"/>
                </a:solidFill>
                <a:latin typeface="Tw Cen MT" pitchFamily="34" charset="0"/>
              </a:rPr>
              <a:t>Institute for Healthcare Improvement</a:t>
            </a:r>
          </a:p>
          <a:p>
            <a:pPr eaLnBrk="1" hangingPunct="1"/>
            <a:r>
              <a:rPr lang="en-US" altLang="en-US" sz="2800">
                <a:solidFill>
                  <a:srgbClr val="0E1032"/>
                </a:solidFill>
                <a:latin typeface="Tw Cen MT" pitchFamily="34" charset="0"/>
              </a:rPr>
              <a:t>Department of Health and Human Services, Office of the Surgeon General</a:t>
            </a: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US" b="1" dirty="0">
                <a:solidFill>
                  <a:srgbClr val="0E1032"/>
                </a:solidFill>
              </a:rPr>
            </a:br>
            <a:r>
              <a:rPr lang="en-US" sz="3600" b="1" dirty="0">
                <a:solidFill>
                  <a:srgbClr val="0E1032"/>
                </a:solidFill>
                <a:latin typeface="Tw Cen MT" panose="020B0602020104020603" pitchFamily="34" charset="0"/>
              </a:rPr>
              <a:t>“The Triple S” for SDOH Data</a:t>
            </a:r>
            <a:br>
              <a:rPr lang="en-US" b="1" dirty="0">
                <a:solidFill>
                  <a:srgbClr val="0E1032"/>
                </a:solidFill>
              </a:rPr>
            </a:br>
            <a:endParaRPr lang="en-US" b="1" dirty="0">
              <a:solidFill>
                <a:srgbClr val="0E1032"/>
              </a:solidFill>
            </a:endParaRPr>
          </a:p>
        </p:txBody>
      </p:sp>
      <p:cxnSp>
        <p:nvCxnSpPr>
          <p:cNvPr id="5" name="Straight Connector 4"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pic>
        <p:nvPicPr>
          <p:cNvPr id="8196" name="Content Placeholder 5" title="Image"/>
          <p:cNvPicPr>
            <a:picLocks noChangeAspect="1"/>
          </p:cNvPicPr>
          <p:nvPr/>
        </p:nvPicPr>
        <p:blipFill>
          <a:blip r:embed="rId3">
            <a:extLst>
              <a:ext uri="{28A0092B-C50C-407E-A947-70E740481C1C}">
                <a14:useLocalDpi xmlns:a14="http://schemas.microsoft.com/office/drawing/2010/main" val="0"/>
              </a:ext>
            </a:extLst>
          </a:blip>
          <a:srcRect l="61786" r="7268" b="60216"/>
          <a:stretch>
            <a:fillRect/>
          </a:stretch>
        </p:blipFill>
        <p:spPr bwMode="auto">
          <a:xfrm>
            <a:off x="1014413" y="3433763"/>
            <a:ext cx="12414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Content Placeholder 5" title="Icon"/>
          <p:cNvPicPr>
            <a:picLocks noChangeAspect="1"/>
          </p:cNvPicPr>
          <p:nvPr/>
        </p:nvPicPr>
        <p:blipFill>
          <a:blip r:embed="rId3">
            <a:extLst>
              <a:ext uri="{28A0092B-C50C-407E-A947-70E740481C1C}">
                <a14:useLocalDpi xmlns:a14="http://schemas.microsoft.com/office/drawing/2010/main" val="0"/>
              </a:ext>
            </a:extLst>
          </a:blip>
          <a:srcRect l="35745" t="52019" r="34167" b="7558"/>
          <a:stretch>
            <a:fillRect/>
          </a:stretch>
        </p:blipFill>
        <p:spPr bwMode="auto">
          <a:xfrm>
            <a:off x="1041400" y="5268913"/>
            <a:ext cx="11874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643188" y="1600200"/>
            <a:ext cx="5334000" cy="1570038"/>
          </a:xfrm>
          <a:prstGeom prst="rect">
            <a:avLst/>
          </a:prstGeom>
          <a:noFill/>
        </p:spPr>
        <p:txBody>
          <a:bodyPr>
            <a:spAutoFit/>
          </a:bodyPr>
          <a:lstStyle/>
          <a:p>
            <a:pPr>
              <a:defRPr/>
            </a:pPr>
            <a:r>
              <a:rPr lang="en-US" sz="2400" b="1" dirty="0">
                <a:solidFill>
                  <a:srgbClr val="0E1032"/>
                </a:solidFill>
                <a:latin typeface="Tw Cen MT" panose="020B0602020104020603" pitchFamily="34" charset="0"/>
                <a:cs typeface="+mn-cs"/>
              </a:rPr>
              <a:t>Systematic SDOH data</a:t>
            </a:r>
            <a:br>
              <a:rPr lang="en-US" sz="2400" dirty="0">
                <a:solidFill>
                  <a:srgbClr val="0E1032"/>
                </a:solidFill>
                <a:latin typeface="Tw Cen MT" panose="020B0602020104020603" pitchFamily="34" charset="0"/>
                <a:cs typeface="+mn-cs"/>
              </a:rPr>
            </a:br>
            <a:r>
              <a:rPr lang="en-US" sz="2400" i="1" dirty="0">
                <a:solidFill>
                  <a:srgbClr val="0E1032"/>
                </a:solidFill>
                <a:latin typeface="Tw Cen MT" panose="020B0602020104020603" pitchFamily="34" charset="0"/>
                <a:cs typeface="+mn-cs"/>
              </a:rPr>
              <a:t>Example: Notes in the patient chart on SDOH needs collected during all encounters with population of focus </a:t>
            </a:r>
          </a:p>
        </p:txBody>
      </p:sp>
      <p:sp>
        <p:nvSpPr>
          <p:cNvPr id="14" name="TextBox 13"/>
          <p:cNvSpPr txBox="1"/>
          <p:nvPr/>
        </p:nvSpPr>
        <p:spPr>
          <a:xfrm>
            <a:off x="2643188" y="3429000"/>
            <a:ext cx="5591175" cy="1200150"/>
          </a:xfrm>
          <a:prstGeom prst="rect">
            <a:avLst/>
          </a:prstGeom>
          <a:noFill/>
        </p:spPr>
        <p:txBody>
          <a:bodyPr>
            <a:spAutoFit/>
          </a:bodyPr>
          <a:lstStyle/>
          <a:p>
            <a:pPr>
              <a:defRPr/>
            </a:pPr>
            <a:r>
              <a:rPr lang="en-US" sz="2400" b="1" dirty="0">
                <a:solidFill>
                  <a:srgbClr val="0E1032"/>
                </a:solidFill>
                <a:latin typeface="Tw Cen MT" panose="020B0602020104020603" pitchFamily="34" charset="0"/>
                <a:cs typeface="+mn-cs"/>
              </a:rPr>
              <a:t>Structured SDOH data</a:t>
            </a:r>
            <a:br>
              <a:rPr lang="en-US" sz="2400" dirty="0">
                <a:solidFill>
                  <a:srgbClr val="0E1032"/>
                </a:solidFill>
                <a:latin typeface="Tw Cen MT" panose="020B0602020104020603" pitchFamily="34" charset="0"/>
                <a:cs typeface="+mn-cs"/>
              </a:rPr>
            </a:br>
            <a:r>
              <a:rPr lang="en-US" sz="2400" i="1" dirty="0">
                <a:solidFill>
                  <a:srgbClr val="0E1032"/>
                </a:solidFill>
                <a:latin typeface="Tw Cen MT" panose="020B0602020104020603" pitchFamily="34" charset="0"/>
                <a:cs typeface="+mn-cs"/>
              </a:rPr>
              <a:t>Example: Data collected via a screening tool and entered into EHR using homegrown codes</a:t>
            </a:r>
          </a:p>
        </p:txBody>
      </p:sp>
      <p:sp>
        <p:nvSpPr>
          <p:cNvPr id="15" name="TextBox 14"/>
          <p:cNvSpPr txBox="1"/>
          <p:nvPr/>
        </p:nvSpPr>
        <p:spPr>
          <a:xfrm>
            <a:off x="2643188" y="5076825"/>
            <a:ext cx="5929312" cy="1570038"/>
          </a:xfrm>
          <a:prstGeom prst="rect">
            <a:avLst/>
          </a:prstGeom>
          <a:noFill/>
        </p:spPr>
        <p:txBody>
          <a:bodyPr>
            <a:spAutoFit/>
          </a:bodyPr>
          <a:lstStyle/>
          <a:p>
            <a:pPr>
              <a:defRPr/>
            </a:pPr>
            <a:r>
              <a:rPr lang="en-US" sz="2400" b="1" dirty="0">
                <a:solidFill>
                  <a:srgbClr val="0E1032"/>
                </a:solidFill>
                <a:latin typeface="Tw Cen MT" panose="020B0602020104020603" pitchFamily="34" charset="0"/>
                <a:cs typeface="+mn-cs"/>
              </a:rPr>
              <a:t>Standardized SDOH data</a:t>
            </a:r>
            <a:br>
              <a:rPr lang="en-US" sz="2400" dirty="0">
                <a:solidFill>
                  <a:srgbClr val="0E1032"/>
                </a:solidFill>
                <a:latin typeface="Tw Cen MT" panose="020B0602020104020603" pitchFamily="34" charset="0"/>
                <a:cs typeface="+mn-cs"/>
              </a:rPr>
            </a:br>
            <a:r>
              <a:rPr lang="en-US" sz="2400" i="1" dirty="0">
                <a:solidFill>
                  <a:srgbClr val="0E1032"/>
                </a:solidFill>
                <a:latin typeface="Tw Cen MT" panose="020B0602020104020603" pitchFamily="34" charset="0"/>
                <a:cs typeface="+mn-cs"/>
              </a:rPr>
              <a:t>Example: Data collected and coded using a standard dataset (e.g., ICD-10 z-codes) and aggregated across health centers</a:t>
            </a:r>
          </a:p>
        </p:txBody>
      </p:sp>
      <p:pic>
        <p:nvPicPr>
          <p:cNvPr id="8201" name="Picture 2" title="Icon"/>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1875" y="1716088"/>
            <a:ext cx="1192213"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3200" b="1">
                <a:solidFill>
                  <a:srgbClr val="0E1032"/>
                </a:solidFill>
                <a:latin typeface="Tw Cen MT" pitchFamily="34" charset="0"/>
              </a:rPr>
              <a:t>Systematic SDOH data</a:t>
            </a:r>
          </a:p>
        </p:txBody>
      </p:sp>
      <p:sp>
        <p:nvSpPr>
          <p:cNvPr id="9219" name="Content Placeholder 2"/>
          <p:cNvSpPr>
            <a:spLocks noGrp="1"/>
          </p:cNvSpPr>
          <p:nvPr>
            <p:ph idx="1"/>
          </p:nvPr>
        </p:nvSpPr>
        <p:spPr>
          <a:xfrm>
            <a:off x="492125" y="1712913"/>
            <a:ext cx="5680075" cy="4648200"/>
          </a:xfrm>
        </p:spPr>
        <p:txBody>
          <a:bodyPr/>
          <a:lstStyle/>
          <a:p>
            <a:pPr eaLnBrk="1" hangingPunct="1"/>
            <a:r>
              <a:rPr lang="en-US" altLang="en-US" sz="2800">
                <a:solidFill>
                  <a:srgbClr val="0E1032"/>
                </a:solidFill>
                <a:latin typeface="Tw Cen MT" pitchFamily="34" charset="0"/>
              </a:rPr>
              <a:t>Data are collected for every patient (in the population of focus) but are qualitative</a:t>
            </a:r>
          </a:p>
          <a:p>
            <a:pPr eaLnBrk="1" hangingPunct="1"/>
            <a:r>
              <a:rPr lang="en-US" altLang="en-US" sz="2800">
                <a:solidFill>
                  <a:srgbClr val="0E1032"/>
                </a:solidFill>
                <a:latin typeface="Tw Cen MT" pitchFamily="34" charset="0"/>
              </a:rPr>
              <a:t>Systematic data support:</a:t>
            </a:r>
          </a:p>
          <a:p>
            <a:pPr lvl="1" eaLnBrk="1" hangingPunct="1"/>
            <a:r>
              <a:rPr lang="en-US" altLang="en-US" sz="2400">
                <a:solidFill>
                  <a:srgbClr val="0E1032"/>
                </a:solidFill>
                <a:latin typeface="Tw Cen MT" pitchFamily="34" charset="0"/>
              </a:rPr>
              <a:t>Patient-level</a:t>
            </a:r>
          </a:p>
          <a:p>
            <a:pPr lvl="2" eaLnBrk="1" hangingPunct="1"/>
            <a:r>
              <a:rPr lang="en-US" altLang="en-US" sz="2000">
                <a:solidFill>
                  <a:srgbClr val="0E1032"/>
                </a:solidFill>
                <a:latin typeface="Tw Cen MT" pitchFamily="34" charset="0"/>
              </a:rPr>
              <a:t>Referral to resources </a:t>
            </a:r>
          </a:p>
          <a:p>
            <a:pPr lvl="2" eaLnBrk="1" hangingPunct="1"/>
            <a:r>
              <a:rPr lang="en-US" altLang="en-US" sz="2000">
                <a:solidFill>
                  <a:srgbClr val="0E1032"/>
                </a:solidFill>
                <a:latin typeface="Tw Cen MT" pitchFamily="34" charset="0"/>
              </a:rPr>
              <a:t>Direct service</a:t>
            </a:r>
          </a:p>
          <a:p>
            <a:pPr lvl="1" eaLnBrk="1" hangingPunct="1"/>
            <a:r>
              <a:rPr lang="en-US" altLang="en-US" sz="2400">
                <a:solidFill>
                  <a:srgbClr val="0E1032"/>
                </a:solidFill>
                <a:latin typeface="Tw Cen MT" pitchFamily="34" charset="0"/>
              </a:rPr>
              <a:t>Provider and patient satisfaction that SDOH needs are being addressed</a:t>
            </a:r>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sp>
        <p:nvSpPr>
          <p:cNvPr id="2" name="Cloud 1" title="Image"/>
          <p:cNvSpPr/>
          <p:nvPr/>
        </p:nvSpPr>
        <p:spPr>
          <a:xfrm flipH="1">
            <a:off x="7516813" y="4800600"/>
            <a:ext cx="1139825" cy="738188"/>
          </a:xfrm>
          <a:prstGeom prst="cloud">
            <a:avLst/>
          </a:prstGeom>
          <a:gradFill>
            <a:gsLst>
              <a:gs pos="0">
                <a:schemeClr val="accent6"/>
              </a:gs>
              <a:gs pos="65000">
                <a:schemeClr val="accent1">
                  <a:tint val="66000"/>
                  <a:satMod val="160000"/>
                </a:schemeClr>
              </a:gs>
            </a:gsLst>
            <a:lin ang="12600000" scaled="0"/>
          </a:gra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6" name="Cloud 5" title="Image"/>
          <p:cNvSpPr/>
          <p:nvPr/>
        </p:nvSpPr>
        <p:spPr>
          <a:xfrm rot="20747857" flipV="1">
            <a:off x="7586663" y="3398838"/>
            <a:ext cx="1069975" cy="903287"/>
          </a:xfrm>
          <a:prstGeom prst="cloud">
            <a:avLst/>
          </a:prstGeom>
          <a:gradFill>
            <a:gsLst>
              <a:gs pos="70000">
                <a:schemeClr val="accent1">
                  <a:tint val="66000"/>
                  <a:satMod val="160000"/>
                </a:schemeClr>
              </a:gs>
              <a:gs pos="30000">
                <a:srgbClr val="887DC7"/>
              </a:gs>
              <a:gs pos="0">
                <a:srgbClr val="7030A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Cloud 6" title="Image"/>
          <p:cNvSpPr/>
          <p:nvPr/>
        </p:nvSpPr>
        <p:spPr>
          <a:xfrm rot="805454">
            <a:off x="7508875" y="1909763"/>
            <a:ext cx="1136650" cy="685800"/>
          </a:xfrm>
          <a:prstGeom prst="cloud">
            <a:avLst/>
          </a:prstGeom>
          <a:gradFill>
            <a:gsLst>
              <a:gs pos="49000">
                <a:schemeClr val="accent1">
                  <a:tint val="66000"/>
                  <a:satMod val="160000"/>
                </a:schemeClr>
              </a:gs>
              <a:gs pos="13000">
                <a:srgbClr val="887DC7"/>
              </a:gs>
              <a:gs pos="0">
                <a:srgbClr val="7030A0"/>
              </a:gs>
              <a:gs pos="100000">
                <a:schemeClr val="accent6"/>
              </a:gs>
            </a:gsLst>
            <a:lin ang="90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grpSp>
        <p:nvGrpSpPr>
          <p:cNvPr id="9224" name="Group 9" title="Icon"/>
          <p:cNvGrpSpPr>
            <a:grpSpLocks/>
          </p:cNvGrpSpPr>
          <p:nvPr/>
        </p:nvGrpSpPr>
        <p:grpSpPr bwMode="auto">
          <a:xfrm>
            <a:off x="6550025" y="1909763"/>
            <a:ext cx="568325" cy="939800"/>
            <a:chOff x="6590448" y="2129623"/>
            <a:chExt cx="648552" cy="1070777"/>
          </a:xfrm>
        </p:grpSpPr>
        <p:sp>
          <p:nvSpPr>
            <p:cNvPr id="8" name="Round Same Side Corner Rectangle 7"/>
            <p:cNvSpPr/>
            <p:nvPr/>
          </p:nvSpPr>
          <p:spPr>
            <a:xfrm>
              <a:off x="6590448" y="2668629"/>
              <a:ext cx="648552" cy="531771"/>
            </a:xfrm>
            <a:prstGeom prst="round2SameRect">
              <a:avLst>
                <a:gd name="adj1" fmla="val 42538"/>
                <a:gd name="adj2" fmla="val 0"/>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6686463" y="2129623"/>
              <a:ext cx="456523" cy="457612"/>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9225" name="Group 18" title="Icon"/>
          <p:cNvGrpSpPr>
            <a:grpSpLocks/>
          </p:cNvGrpSpPr>
          <p:nvPr/>
        </p:nvGrpSpPr>
        <p:grpSpPr bwMode="auto">
          <a:xfrm>
            <a:off x="6550025" y="3254375"/>
            <a:ext cx="568325" cy="939800"/>
            <a:chOff x="6590448" y="2129623"/>
            <a:chExt cx="648552" cy="1070777"/>
          </a:xfrm>
        </p:grpSpPr>
        <p:sp>
          <p:nvSpPr>
            <p:cNvPr id="20" name="Round Same Side Corner Rectangle 19"/>
            <p:cNvSpPr/>
            <p:nvPr/>
          </p:nvSpPr>
          <p:spPr>
            <a:xfrm>
              <a:off x="6590448" y="2668629"/>
              <a:ext cx="648552" cy="531771"/>
            </a:xfrm>
            <a:prstGeom prst="round2SameRect">
              <a:avLst>
                <a:gd name="adj1" fmla="val 42538"/>
                <a:gd name="adj2" fmla="val 0"/>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p:cNvSpPr/>
            <p:nvPr/>
          </p:nvSpPr>
          <p:spPr>
            <a:xfrm>
              <a:off x="6686463" y="2129623"/>
              <a:ext cx="456523" cy="457613"/>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9226" name="Group 21" title="Icon"/>
          <p:cNvGrpSpPr>
            <a:grpSpLocks/>
          </p:cNvGrpSpPr>
          <p:nvPr/>
        </p:nvGrpSpPr>
        <p:grpSpPr bwMode="auto">
          <a:xfrm>
            <a:off x="6550025" y="4598988"/>
            <a:ext cx="568325" cy="939800"/>
            <a:chOff x="6590448" y="2129623"/>
            <a:chExt cx="648552" cy="1070777"/>
          </a:xfrm>
        </p:grpSpPr>
        <p:sp>
          <p:nvSpPr>
            <p:cNvPr id="23" name="Round Same Side Corner Rectangle 22"/>
            <p:cNvSpPr/>
            <p:nvPr/>
          </p:nvSpPr>
          <p:spPr>
            <a:xfrm>
              <a:off x="6590448" y="2668629"/>
              <a:ext cx="648552" cy="531771"/>
            </a:xfrm>
            <a:prstGeom prst="round2SameRect">
              <a:avLst>
                <a:gd name="adj1" fmla="val 42538"/>
                <a:gd name="adj2" fmla="val 0"/>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p:nvPr/>
          </p:nvSpPr>
          <p:spPr>
            <a:xfrm>
              <a:off x="6686463" y="2129623"/>
              <a:ext cx="456523" cy="457612"/>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z="3200" b="1">
                <a:solidFill>
                  <a:srgbClr val="0E1032"/>
                </a:solidFill>
                <a:latin typeface="Tw Cen MT" pitchFamily="34" charset="0"/>
              </a:rPr>
              <a:t>Structured SDOH data</a:t>
            </a:r>
          </a:p>
        </p:txBody>
      </p:sp>
      <p:sp>
        <p:nvSpPr>
          <p:cNvPr id="10243" name="Content Placeholder 2"/>
          <p:cNvSpPr>
            <a:spLocks noGrp="1"/>
          </p:cNvSpPr>
          <p:nvPr>
            <p:ph idx="1"/>
          </p:nvPr>
        </p:nvSpPr>
        <p:spPr>
          <a:xfrm>
            <a:off x="457200" y="1600200"/>
            <a:ext cx="5562600" cy="4648200"/>
          </a:xfrm>
        </p:spPr>
        <p:txBody>
          <a:bodyPr/>
          <a:lstStyle/>
          <a:p>
            <a:pPr eaLnBrk="1" hangingPunct="1"/>
            <a:r>
              <a:rPr lang="en-US" altLang="en-US" sz="2800">
                <a:solidFill>
                  <a:srgbClr val="0E1032"/>
                </a:solidFill>
                <a:latin typeface="Tw Cen MT" pitchFamily="34" charset="0"/>
              </a:rPr>
              <a:t>Structured data are defined, organized and can be compiled </a:t>
            </a:r>
          </a:p>
          <a:p>
            <a:pPr eaLnBrk="1" hangingPunct="1"/>
            <a:r>
              <a:rPr lang="en-US" altLang="en-US" sz="2800">
                <a:solidFill>
                  <a:srgbClr val="0E1032"/>
                </a:solidFill>
                <a:latin typeface="Tw Cen MT" pitchFamily="34" charset="0"/>
              </a:rPr>
              <a:t>Structured data support:</a:t>
            </a:r>
          </a:p>
          <a:p>
            <a:pPr lvl="1" eaLnBrk="1" hangingPunct="1"/>
            <a:r>
              <a:rPr lang="en-US" altLang="en-US" sz="2400">
                <a:solidFill>
                  <a:srgbClr val="0E1032"/>
                </a:solidFill>
                <a:latin typeface="Tw Cen MT" pitchFamily="34" charset="0"/>
              </a:rPr>
              <a:t>Panel-level</a:t>
            </a:r>
          </a:p>
          <a:p>
            <a:pPr lvl="2" eaLnBrk="1" hangingPunct="1"/>
            <a:r>
              <a:rPr lang="en-US" altLang="en-US" sz="2000">
                <a:solidFill>
                  <a:srgbClr val="0E1032"/>
                </a:solidFill>
                <a:latin typeface="Tw Cen MT" pitchFamily="34" charset="0"/>
              </a:rPr>
              <a:t>Example: VA Homeless Patient Aligned Care Teams are half the size of other primary care panels.</a:t>
            </a:r>
          </a:p>
          <a:p>
            <a:pPr lvl="1" eaLnBrk="1" hangingPunct="1"/>
            <a:r>
              <a:rPr lang="en-US" altLang="en-US" sz="2400">
                <a:solidFill>
                  <a:srgbClr val="0E1032"/>
                </a:solidFill>
                <a:latin typeface="Tw Cen MT" pitchFamily="34" charset="0"/>
              </a:rPr>
              <a:t>Matching workforce to patient population needs </a:t>
            </a:r>
            <a:endParaRPr lang="en-US" altLang="en-US" sz="2000">
              <a:solidFill>
                <a:srgbClr val="0E1032"/>
              </a:solidFill>
              <a:latin typeface="Tw Cen MT" pitchFamily="34" charset="0"/>
            </a:endParaRPr>
          </a:p>
          <a:p>
            <a:pPr lvl="1" eaLnBrk="1" hangingPunct="1"/>
            <a:r>
              <a:rPr lang="en-US" altLang="en-US" sz="2400">
                <a:solidFill>
                  <a:srgbClr val="0E1032"/>
                </a:solidFill>
                <a:latin typeface="Tw Cen MT" pitchFamily="34" charset="0"/>
              </a:rPr>
              <a:t>Program and partnership priorities</a:t>
            </a:r>
          </a:p>
        </p:txBody>
      </p:sp>
      <p:cxnSp>
        <p:nvCxnSpPr>
          <p:cNvPr id="4" name="Straight Connector 3" title="-"/>
          <p:cNvCxnSpPr/>
          <p:nvPr/>
        </p:nvCxnSpPr>
        <p:spPr>
          <a:xfrm>
            <a:off x="990600" y="1295400"/>
            <a:ext cx="7086600" cy="0"/>
          </a:xfrm>
          <a:prstGeom prst="line">
            <a:avLst/>
          </a:prstGeom>
          <a:ln w="38100">
            <a:solidFill>
              <a:srgbClr val="72BF44"/>
            </a:solidFill>
          </a:ln>
        </p:spPr>
        <p:style>
          <a:lnRef idx="1">
            <a:schemeClr val="accent1"/>
          </a:lnRef>
          <a:fillRef idx="0">
            <a:schemeClr val="accent1"/>
          </a:fillRef>
          <a:effectRef idx="0">
            <a:schemeClr val="accent1"/>
          </a:effectRef>
          <a:fontRef idx="minor">
            <a:schemeClr val="tx1"/>
          </a:fontRef>
        </p:style>
      </p:cxnSp>
      <p:grpSp>
        <p:nvGrpSpPr>
          <p:cNvPr id="10245" name="Group 4" title="Icon"/>
          <p:cNvGrpSpPr>
            <a:grpSpLocks/>
          </p:cNvGrpSpPr>
          <p:nvPr/>
        </p:nvGrpSpPr>
        <p:grpSpPr bwMode="auto">
          <a:xfrm>
            <a:off x="6238875" y="1912938"/>
            <a:ext cx="568325" cy="939800"/>
            <a:chOff x="6590448" y="2129623"/>
            <a:chExt cx="648552" cy="1070777"/>
          </a:xfrm>
        </p:grpSpPr>
        <p:sp>
          <p:nvSpPr>
            <p:cNvPr id="6" name="Round Same Side Corner Rectangle 5"/>
            <p:cNvSpPr/>
            <p:nvPr/>
          </p:nvSpPr>
          <p:spPr>
            <a:xfrm>
              <a:off x="6590448" y="2668629"/>
              <a:ext cx="648552" cy="531771"/>
            </a:xfrm>
            <a:prstGeom prst="round2SameRect">
              <a:avLst>
                <a:gd name="adj1" fmla="val 42538"/>
                <a:gd name="adj2" fmla="val 0"/>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6686463" y="2129623"/>
              <a:ext cx="456523" cy="457612"/>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246" name="Group 7" title="Icon"/>
          <p:cNvGrpSpPr>
            <a:grpSpLocks/>
          </p:cNvGrpSpPr>
          <p:nvPr/>
        </p:nvGrpSpPr>
        <p:grpSpPr bwMode="auto">
          <a:xfrm>
            <a:off x="6238875" y="3254375"/>
            <a:ext cx="568325" cy="939800"/>
            <a:chOff x="6590448" y="2129623"/>
            <a:chExt cx="648552" cy="1070777"/>
          </a:xfrm>
        </p:grpSpPr>
        <p:sp>
          <p:nvSpPr>
            <p:cNvPr id="9" name="Round Same Side Corner Rectangle 8"/>
            <p:cNvSpPr/>
            <p:nvPr/>
          </p:nvSpPr>
          <p:spPr>
            <a:xfrm>
              <a:off x="6590448" y="2668629"/>
              <a:ext cx="648552" cy="531771"/>
            </a:xfrm>
            <a:prstGeom prst="round2SameRect">
              <a:avLst>
                <a:gd name="adj1" fmla="val 42538"/>
                <a:gd name="adj2" fmla="val 0"/>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6686463" y="2129623"/>
              <a:ext cx="456523" cy="457613"/>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247" name="Group 10" title="Icon"/>
          <p:cNvGrpSpPr>
            <a:grpSpLocks/>
          </p:cNvGrpSpPr>
          <p:nvPr/>
        </p:nvGrpSpPr>
        <p:grpSpPr bwMode="auto">
          <a:xfrm>
            <a:off x="6238875" y="4602163"/>
            <a:ext cx="568325" cy="939800"/>
            <a:chOff x="6590448" y="2129623"/>
            <a:chExt cx="648552" cy="1070777"/>
          </a:xfrm>
        </p:grpSpPr>
        <p:sp>
          <p:nvSpPr>
            <p:cNvPr id="12" name="Round Same Side Corner Rectangle 11"/>
            <p:cNvSpPr/>
            <p:nvPr/>
          </p:nvSpPr>
          <p:spPr>
            <a:xfrm>
              <a:off x="6590448" y="2668629"/>
              <a:ext cx="648552" cy="531771"/>
            </a:xfrm>
            <a:prstGeom prst="round2SameRect">
              <a:avLst>
                <a:gd name="adj1" fmla="val 42538"/>
                <a:gd name="adj2" fmla="val 0"/>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6686463" y="2129623"/>
              <a:ext cx="456523" cy="457612"/>
            </a:xfrm>
            <a:prstGeom prst="ellipse">
              <a:avLst/>
            </a:prstGeom>
            <a:solidFill>
              <a:srgbClr val="72BF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Isosceles Triangle 1" title="Triangle"/>
          <p:cNvSpPr/>
          <p:nvPr/>
        </p:nvSpPr>
        <p:spPr>
          <a:xfrm>
            <a:off x="7077075" y="2146300"/>
            <a:ext cx="533400" cy="47307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Isosceles Triangle 14" title="Triangle"/>
          <p:cNvSpPr/>
          <p:nvPr/>
        </p:nvSpPr>
        <p:spPr>
          <a:xfrm>
            <a:off x="7077075" y="3487738"/>
            <a:ext cx="533400" cy="47307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Oval 2" title="Circle"/>
          <p:cNvSpPr/>
          <p:nvPr/>
        </p:nvSpPr>
        <p:spPr>
          <a:xfrm>
            <a:off x="7696200" y="2154238"/>
            <a:ext cx="457200" cy="4572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title="Circle"/>
          <p:cNvSpPr/>
          <p:nvPr/>
        </p:nvSpPr>
        <p:spPr>
          <a:xfrm>
            <a:off x="7696200" y="4843463"/>
            <a:ext cx="457200" cy="4572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iamond 13" title="Diamond"/>
          <p:cNvSpPr/>
          <p:nvPr/>
        </p:nvSpPr>
        <p:spPr>
          <a:xfrm>
            <a:off x="8305800" y="2154238"/>
            <a:ext cx="457200" cy="45720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Diamond 19" title="Diamond"/>
          <p:cNvSpPr/>
          <p:nvPr/>
        </p:nvSpPr>
        <p:spPr>
          <a:xfrm>
            <a:off x="8305800" y="3495675"/>
            <a:ext cx="457200" cy="45720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Isosceles Triangle 21" title="Triangle"/>
          <p:cNvSpPr/>
          <p:nvPr/>
        </p:nvSpPr>
        <p:spPr>
          <a:xfrm>
            <a:off x="7077075" y="4835525"/>
            <a:ext cx="533400" cy="47307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a:spAutoFit/>
      </a:bodyPr>
      <a:lstStyle>
        <a:defPPr algn="ctr" eaLnBrk="1" hangingPunct="1">
          <a:spcBef>
            <a:spcPct val="0"/>
          </a:spcBef>
          <a:buFontTx/>
          <a:buNone/>
          <a:defRPr sz="2000" b="1" dirty="0">
            <a:solidFill>
              <a:srgbClr val="0E1032"/>
            </a:solidFill>
            <a:latin typeface="Tw Cen MT"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7485</TotalTime>
  <Words>4809</Words>
  <Application>Microsoft Office PowerPoint</Application>
  <PresentationFormat>On-screen Show (4:3)</PresentationFormat>
  <Paragraphs>338</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Tw Cen MT</vt:lpstr>
      <vt:lpstr>Office Theme</vt:lpstr>
      <vt:lpstr> </vt:lpstr>
      <vt:lpstr>Goal </vt:lpstr>
      <vt:lpstr>Contents</vt:lpstr>
      <vt:lpstr>Why Collect Standardized SDOH?</vt:lpstr>
      <vt:lpstr> Health Centers and SDOH  </vt:lpstr>
      <vt:lpstr> Renewed focus and momentum on SDOH </vt:lpstr>
      <vt:lpstr> “The Triple S” for SDOH Data </vt:lpstr>
      <vt:lpstr>Systematic SDOH data</vt:lpstr>
      <vt:lpstr>Structured SDOH data</vt:lpstr>
      <vt:lpstr>Standardized SDOH data</vt:lpstr>
      <vt:lpstr> SDOH data landscape </vt:lpstr>
      <vt:lpstr>Applications for standardized SDOH data</vt:lpstr>
      <vt:lpstr>Payment Reform</vt:lpstr>
      <vt:lpstr>Payment Reform</vt:lpstr>
      <vt:lpstr>Payment Reform</vt:lpstr>
      <vt:lpstr>Payment Reform</vt:lpstr>
      <vt:lpstr>Policy Change - Prevention</vt:lpstr>
      <vt:lpstr>Policy Change – Equity</vt:lpstr>
      <vt:lpstr>Research </vt:lpstr>
      <vt:lpstr>How should we standardize?  </vt:lpstr>
      <vt:lpstr>Caveats to ICD-10 </vt:lpstr>
      <vt:lpstr>Tools and Next Steps</vt:lpstr>
      <vt:lpstr>Multi-Domain SDOH Screening Tools</vt:lpstr>
      <vt:lpstr>Documentation in EHR</vt:lpstr>
      <vt:lpstr>What’s Next? </vt:lpstr>
      <vt:lpstr>What’s Next? </vt:lpstr>
      <vt:lpstr>Resources</vt:lpstr>
      <vt:lpstr>Questions? Feedback?  </vt:lpstr>
    </vt:vector>
  </TitlesOfParts>
  <Company>John Snow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Johnson,Sydney</cp:lastModifiedBy>
  <cp:revision>151</cp:revision>
  <dcterms:created xsi:type="dcterms:W3CDTF">2017-02-21T23:18:05Z</dcterms:created>
  <dcterms:modified xsi:type="dcterms:W3CDTF">2019-06-19T14:53:59Z</dcterms:modified>
</cp:coreProperties>
</file>